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8"/>
  </p:notesMasterIdLst>
  <p:sldIdLst>
    <p:sldId id="256" r:id="rId2"/>
    <p:sldId id="262" r:id="rId3"/>
    <p:sldId id="263" r:id="rId4"/>
    <p:sldId id="265" r:id="rId5"/>
    <p:sldId id="264" r:id="rId6"/>
    <p:sldId id="294" r:id="rId7"/>
    <p:sldId id="283" r:id="rId8"/>
    <p:sldId id="261" r:id="rId9"/>
    <p:sldId id="291" r:id="rId10"/>
    <p:sldId id="275" r:id="rId11"/>
    <p:sldId id="288" r:id="rId12"/>
    <p:sldId id="295" r:id="rId13"/>
    <p:sldId id="287" r:id="rId14"/>
    <p:sldId id="301" r:id="rId15"/>
    <p:sldId id="268" r:id="rId16"/>
    <p:sldId id="267" r:id="rId17"/>
    <p:sldId id="266" r:id="rId18"/>
    <p:sldId id="270" r:id="rId19"/>
    <p:sldId id="269" r:id="rId20"/>
    <p:sldId id="271" r:id="rId21"/>
    <p:sldId id="272" r:id="rId22"/>
    <p:sldId id="273" r:id="rId23"/>
    <p:sldId id="298" r:id="rId24"/>
    <p:sldId id="299" r:id="rId25"/>
    <p:sldId id="289" r:id="rId26"/>
    <p:sldId id="302" r:id="rId2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78" autoAdjust="0"/>
    <p:restoredTop sz="89516" autoAdjust="0"/>
  </p:normalViewPr>
  <p:slideViewPr>
    <p:cSldViewPr>
      <p:cViewPr varScale="1">
        <p:scale>
          <a:sx n="73" d="100"/>
          <a:sy n="73" d="100"/>
        </p:scale>
        <p:origin x="360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F84462-B02F-43F6-B719-864B5AB3FF9B}" type="datetimeFigureOut">
              <a:rPr lang="ko-KR" altLang="en-US" smtClean="0"/>
              <a:pPr/>
              <a:t>2017-12-12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A61232-3084-4E26-B222-38B15D4FB0D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63568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A61232-3084-4E26-B222-38B15D4FB0DF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8291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A61232-3084-4E26-B222-38B15D4FB0DF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49555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A61232-3084-4E26-B222-38B15D4FB0DF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97814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각 삼각형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제목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7" name="부제목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grpSp>
        <p:nvGrpSpPr>
          <p:cNvPr id="2" name="그룹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자유형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자유형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자유형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직선 연결선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날짜 개체 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B30EDBD-1C2D-4C1E-B459-B60219FAB484}" type="datetimeFigureOut">
              <a:rPr lang="ko-KR" altLang="en-US" smtClean="0"/>
              <a:pPr/>
              <a:t>2017-12-12</a:t>
            </a:fld>
            <a:endParaRPr lang="ko-KR" altLang="en-US"/>
          </a:p>
        </p:txBody>
      </p:sp>
      <p:sp>
        <p:nvSpPr>
          <p:cNvPr id="19" name="바닥글 개체 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30EDBD-1C2D-4C1E-B459-B60219FAB484}" type="datetimeFigureOut">
              <a:rPr lang="ko-KR" altLang="en-US" smtClean="0"/>
              <a:pPr/>
              <a:t>2017-12-12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30EDBD-1C2D-4C1E-B459-B60219FAB484}" type="datetimeFigureOut">
              <a:rPr lang="ko-KR" altLang="en-US" smtClean="0"/>
              <a:pPr/>
              <a:t>2017-12-12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갈매기형 수장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갈매기형 수장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30EDBD-1C2D-4C1E-B459-B60219FAB484}" type="datetimeFigureOut">
              <a:rPr lang="ko-KR" altLang="en-US" smtClean="0"/>
              <a:pPr/>
              <a:t>2017-12-12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30EDBD-1C2D-4C1E-B459-B60219FAB484}" type="datetimeFigureOut">
              <a:rPr lang="ko-KR" altLang="en-US" smtClean="0"/>
              <a:pPr/>
              <a:t>2017-12-12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30EDBD-1C2D-4C1E-B459-B60219FAB484}" type="datetimeFigureOut">
              <a:rPr lang="ko-KR" altLang="en-US" smtClean="0"/>
              <a:pPr/>
              <a:t>2017-12-12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30EDBD-1C2D-4C1E-B459-B60219FAB484}" type="datetimeFigureOut">
              <a:rPr lang="ko-KR" altLang="en-US" smtClean="0"/>
              <a:pPr/>
              <a:t>2017-12-12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FB30EDBD-1C2D-4C1E-B459-B60219FAB484}" type="datetimeFigureOut">
              <a:rPr lang="ko-KR" altLang="en-US" smtClean="0"/>
              <a:pPr/>
              <a:t>2017-12-12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B30EDBD-1C2D-4C1E-B459-B60219FAB484}" type="datetimeFigureOut">
              <a:rPr lang="ko-KR" altLang="en-US" smtClean="0"/>
              <a:pPr/>
              <a:t>2017-12-12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8" name="자유형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자유형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직각 삼각형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직선 연결선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갈매기형 수장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갈매기형 수장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30EDBD-1C2D-4C1E-B459-B60219FAB484}" type="datetimeFigureOut">
              <a:rPr lang="ko-KR" altLang="en-US" smtClean="0"/>
              <a:pPr/>
              <a:t>2017-12-12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30EDBD-1C2D-4C1E-B459-B60219FAB484}" type="datetimeFigureOut">
              <a:rPr lang="ko-KR" altLang="en-US" smtClean="0"/>
              <a:pPr/>
              <a:t>2017-12-12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자유형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자유형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직각 삼각형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직선 연결선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제목 개체 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0" name="텍스트 개체 틀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FB30EDBD-1C2D-4C1E-B459-B60219FAB484}" type="datetimeFigureOut">
              <a:rPr lang="ko-KR" altLang="en-US" smtClean="0"/>
              <a:pPr/>
              <a:t>2017-12-12</a:t>
            </a:fld>
            <a:endParaRPr lang="ko-KR" altLang="en-US"/>
          </a:p>
        </p:txBody>
      </p:sp>
      <p:sp>
        <p:nvSpPr>
          <p:cNvPr id="22" name="바닥글 개체 틀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1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1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1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1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1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1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jpeg"/><Relationship Id="rId7" Type="http://schemas.openxmlformats.org/officeDocument/2006/relationships/image" Target="../media/image18.png"/><Relationship Id="rId12" Type="http://schemas.openxmlformats.org/officeDocument/2006/relationships/image" Target="../media/image2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jpeg"/><Relationship Id="rId9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녹지국제병원 국내 비영리병원  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/>
            </a:r>
            <a:b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우회진출 설명자료 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785786" y="3786190"/>
            <a:ext cx="7500990" cy="1587026"/>
          </a:xfrm>
        </p:spPr>
        <p:txBody>
          <a:bodyPr>
            <a:normAutofit fontScale="25000" lnSpcReduction="20000"/>
          </a:bodyPr>
          <a:lstStyle/>
          <a:p>
            <a:endParaRPr lang="en-US" altLang="ko-KR" dirty="0" smtClean="0"/>
          </a:p>
          <a:p>
            <a:pPr fontAlgn="base"/>
            <a:endParaRPr lang="ko-KR" altLang="en-US" dirty="0"/>
          </a:p>
          <a:p>
            <a:pPr fontAlgn="base" latinLnBrk="0"/>
            <a:r>
              <a:rPr lang="en-US" altLang="ko-KR" sz="8000" dirty="0">
                <a:latin typeface="SM3신중고딕 03" panose="02020600000000000000" pitchFamily="18" charset="-127"/>
                <a:ea typeface="SM3신중고딕 03" panose="02020600000000000000" pitchFamily="18" charset="-127"/>
              </a:rPr>
              <a:t>2017</a:t>
            </a:r>
            <a:r>
              <a:rPr lang="ko-KR" altLang="en-US" sz="8000" dirty="0">
                <a:latin typeface="SM3신중고딕 03" panose="02020600000000000000" pitchFamily="18" charset="-127"/>
                <a:ea typeface="SM3신중고딕 03" panose="02020600000000000000" pitchFamily="18" charset="-127"/>
              </a:rPr>
              <a:t>년 </a:t>
            </a:r>
            <a:r>
              <a:rPr lang="en-US" altLang="ko-KR" sz="8000" dirty="0">
                <a:latin typeface="SM3신중고딕 03" panose="02020600000000000000" pitchFamily="18" charset="-127"/>
                <a:ea typeface="SM3신중고딕 03" panose="02020600000000000000" pitchFamily="18" charset="-127"/>
              </a:rPr>
              <a:t>12</a:t>
            </a:r>
            <a:r>
              <a:rPr lang="ko-KR" altLang="en-US" sz="8000" dirty="0">
                <a:latin typeface="SM3신중고딕 03" panose="02020600000000000000" pitchFamily="18" charset="-127"/>
                <a:ea typeface="SM3신중고딕 03" panose="02020600000000000000" pitchFamily="18" charset="-127"/>
              </a:rPr>
              <a:t>월 </a:t>
            </a:r>
            <a:r>
              <a:rPr lang="en-US" altLang="ko-KR" sz="8000" dirty="0">
                <a:latin typeface="SM3신중고딕 03" panose="02020600000000000000" pitchFamily="18" charset="-127"/>
                <a:ea typeface="SM3신중고딕 03" panose="02020600000000000000" pitchFamily="18" charset="-127"/>
              </a:rPr>
              <a:t>12</a:t>
            </a:r>
            <a:r>
              <a:rPr lang="ko-KR" altLang="en-US" sz="8000" dirty="0">
                <a:latin typeface="SM3신중고딕 03" panose="02020600000000000000" pitchFamily="18" charset="-127"/>
                <a:ea typeface="SM3신중고딕 03" panose="02020600000000000000" pitchFamily="18" charset="-127"/>
              </a:rPr>
              <a:t>일</a:t>
            </a:r>
          </a:p>
          <a:p>
            <a:pPr fontAlgn="base" latinLnBrk="0"/>
            <a:r>
              <a:rPr lang="ko-KR" altLang="en-US" sz="8000" dirty="0">
                <a:latin typeface="+mj-ea"/>
                <a:ea typeface="+mj-ea"/>
              </a:rPr>
              <a:t>의료민영화 </a:t>
            </a:r>
            <a:r>
              <a:rPr lang="ko-KR" altLang="en-US" sz="8000" dirty="0" smtClean="0">
                <a:latin typeface="+mj-ea"/>
                <a:ea typeface="+mj-ea"/>
              </a:rPr>
              <a:t>저지와 무상의료실현을 </a:t>
            </a:r>
            <a:r>
              <a:rPr lang="ko-KR" altLang="en-US" sz="8000" dirty="0">
                <a:latin typeface="+mj-ea"/>
                <a:ea typeface="+mj-ea"/>
              </a:rPr>
              <a:t>위한 운동본부</a:t>
            </a:r>
          </a:p>
          <a:p>
            <a:pPr fontAlgn="base" latinLnBrk="0"/>
            <a:r>
              <a:rPr lang="ko-KR" altLang="en-US" sz="8000" dirty="0">
                <a:latin typeface="+mj-ea"/>
                <a:ea typeface="+mj-ea"/>
              </a:rPr>
              <a:t>의료영리화 저지와 의료 공공성 강화를 위한 제주도민운동본부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31357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476672"/>
            <a:ext cx="5327650" cy="5219700"/>
          </a:xfrm>
        </p:spPr>
      </p:pic>
      <p:sp>
        <p:nvSpPr>
          <p:cNvPr id="3" name="TextBox 2"/>
          <p:cNvSpPr txBox="1"/>
          <p:nvPr/>
        </p:nvSpPr>
        <p:spPr>
          <a:xfrm>
            <a:off x="179512" y="5911288"/>
            <a:ext cx="8964488" cy="6463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dirty="0" smtClean="0"/>
              <a:t>    ※ </a:t>
            </a:r>
            <a:r>
              <a:rPr lang="ko-KR" altLang="en-US" dirty="0" smtClean="0"/>
              <a:t>홍민철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보경회</a:t>
            </a:r>
            <a:r>
              <a:rPr lang="ko-KR" altLang="en-US" dirty="0" smtClean="0"/>
              <a:t> 사무총장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한중의료우호회장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한국의료수출협회등</a:t>
            </a:r>
            <a:r>
              <a:rPr lang="ko-KR" altLang="en-US" dirty="0" smtClean="0"/>
              <a:t> 사업담당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   </a:t>
            </a:r>
            <a:r>
              <a:rPr lang="ko-KR" altLang="en-US" dirty="0" smtClean="0"/>
              <a:t>홍민철 녹지국제병원 </a:t>
            </a:r>
            <a:r>
              <a:rPr lang="en-US" altLang="ko-KR" dirty="0" smtClean="0"/>
              <a:t>1</a:t>
            </a:r>
            <a:r>
              <a:rPr lang="ko-KR" altLang="en-US" dirty="0" smtClean="0"/>
              <a:t>차 우회투자논란</a:t>
            </a:r>
            <a:r>
              <a:rPr lang="en-US" altLang="ko-KR" dirty="0"/>
              <a:t> </a:t>
            </a:r>
            <a:r>
              <a:rPr lang="ko-KR" altLang="en-US" dirty="0" err="1" smtClean="0"/>
              <a:t>서울리거에</a:t>
            </a:r>
            <a:r>
              <a:rPr lang="ko-KR" altLang="en-US" dirty="0" smtClean="0"/>
              <a:t> 참여</a:t>
            </a:r>
            <a:r>
              <a:rPr lang="en-US" altLang="ko-KR" dirty="0" smtClean="0"/>
              <a:t>, </a:t>
            </a:r>
            <a:r>
              <a:rPr lang="ko-KR" altLang="en-US" dirty="0" smtClean="0"/>
              <a:t>녹지병원개설도 직접개입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70412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28833"/>
            <a:ext cx="5112568" cy="58364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79512" y="6237312"/>
            <a:ext cx="8964488" cy="36933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dirty="0" smtClean="0"/>
              <a:t>      ※ </a:t>
            </a:r>
            <a:r>
              <a:rPr lang="ko-KR" altLang="en-US" dirty="0" smtClean="0"/>
              <a:t>홍민철 개인</a:t>
            </a:r>
            <a:r>
              <a:rPr lang="en-US" altLang="ko-KR" dirty="0" smtClean="0"/>
              <a:t>SNS</a:t>
            </a:r>
            <a:r>
              <a:rPr lang="ko-KR" altLang="en-US" dirty="0" smtClean="0"/>
              <a:t> 발췌</a:t>
            </a:r>
            <a:r>
              <a:rPr lang="en-US" altLang="ko-KR" dirty="0" smtClean="0"/>
              <a:t>, </a:t>
            </a:r>
            <a:r>
              <a:rPr lang="ko-KR" altLang="en-US" dirty="0" smtClean="0"/>
              <a:t>녹지국제병원을 홍민철이 허가를 받아줬다고 주장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203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461" y="285728"/>
            <a:ext cx="7488832" cy="5325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303474" y="5805264"/>
            <a:ext cx="8833625" cy="92333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ko-KR" dirty="0"/>
              <a:t>※ </a:t>
            </a:r>
            <a:r>
              <a:rPr lang="en-US" altLang="ko-KR" dirty="0" smtClean="0"/>
              <a:t>11/24 </a:t>
            </a:r>
            <a:r>
              <a:rPr lang="ko-KR" altLang="en-US" dirty="0" smtClean="0"/>
              <a:t>제주도보건의료정책심의위원회 에서 미래메디컬센터 김수정대표가 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</a:t>
            </a:r>
            <a:r>
              <a:rPr lang="ko-KR" altLang="en-US" dirty="0" smtClean="0"/>
              <a:t>녹지국제병원 병원장</a:t>
            </a:r>
            <a:r>
              <a:rPr lang="en-US" altLang="ko-KR" dirty="0"/>
              <a:t> </a:t>
            </a:r>
            <a:r>
              <a:rPr lang="ko-KR" altLang="en-US" dirty="0" smtClean="0"/>
              <a:t>자격으로 녹지국제병원에 대해 심의위원들에게 안내하는 모습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914370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784" y="304862"/>
            <a:ext cx="7371944" cy="5467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7504" y="5877272"/>
            <a:ext cx="9036496" cy="92333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dirty="0" smtClean="0"/>
              <a:t>     ※ </a:t>
            </a:r>
            <a:r>
              <a:rPr lang="ko-KR" altLang="en-US" dirty="0" smtClean="0"/>
              <a:t>김수정은 현재 비영리의료재단 미래의료재단 이사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리드림</a:t>
            </a:r>
            <a:r>
              <a:rPr lang="ko-KR" altLang="en-US" dirty="0" smtClean="0"/>
              <a:t> 의료그룹 미래메디컬센터의 대표</a:t>
            </a:r>
            <a:endParaRPr lang="en-US" altLang="ko-KR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02920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350"/>
            <a:ext cx="8208963" cy="4248150"/>
          </a:xfrm>
        </p:spPr>
      </p:pic>
      <p:sp>
        <p:nvSpPr>
          <p:cNvPr id="2" name="직사각형 1"/>
          <p:cNvSpPr/>
          <p:nvPr/>
        </p:nvSpPr>
        <p:spPr>
          <a:xfrm>
            <a:off x="0" y="5013176"/>
            <a:ext cx="9144000" cy="122413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※ </a:t>
            </a:r>
            <a:r>
              <a:rPr lang="ko-KR" altLang="en-US" dirty="0" smtClean="0"/>
              <a:t>미래메디컬센터는 미국과 중국 등에서 </a:t>
            </a:r>
            <a:r>
              <a:rPr lang="ko-KR" altLang="en-US" dirty="0" err="1" smtClean="0"/>
              <a:t>리드림의료그룹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ReDream</a:t>
            </a:r>
            <a:r>
              <a:rPr lang="en-US" altLang="ko-KR" dirty="0" smtClean="0"/>
              <a:t> Medical </a:t>
            </a:r>
            <a:r>
              <a:rPr lang="en-US" altLang="ko-KR" dirty="0" err="1" smtClean="0"/>
              <a:t>Geoup</a:t>
            </a:r>
            <a:r>
              <a:rPr lang="en-US" altLang="ko-KR" dirty="0" smtClean="0"/>
              <a:t> Ltd)</a:t>
            </a:r>
            <a:r>
              <a:rPr lang="ko-KR" altLang="en-US" dirty="0" smtClean="0"/>
              <a:t>의 산물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의료기구 및 투자관리프로젝트를 운영하는 회사로 소개</a:t>
            </a:r>
            <a:r>
              <a:rPr lang="en-US" altLang="ko-KR" dirty="0"/>
              <a:t> </a:t>
            </a:r>
            <a:r>
              <a:rPr lang="ko-KR" altLang="en-US" dirty="0" smtClean="0"/>
              <a:t>됨</a:t>
            </a:r>
            <a:r>
              <a:rPr lang="en-US" altLang="ko-KR" dirty="0" smtClean="0"/>
              <a:t>. </a:t>
            </a:r>
            <a:r>
              <a:rPr lang="ko-KR" altLang="en-US" dirty="0" err="1" smtClean="0"/>
              <a:t>리드림의</a:t>
            </a:r>
            <a:r>
              <a:rPr lang="ko-KR" altLang="en-US" dirty="0" smtClean="0"/>
              <a:t> 경우 의료기구 업계 </a:t>
            </a:r>
            <a:r>
              <a:rPr lang="ko-KR" altLang="en-US" dirty="0" err="1" smtClean="0"/>
              <a:t>투자관리업을</a:t>
            </a:r>
            <a:r>
              <a:rPr lang="ko-KR" altLang="en-US" dirty="0" smtClean="0"/>
              <a:t> 진행하고 있음</a:t>
            </a:r>
            <a:r>
              <a:rPr lang="en-US" altLang="ko-KR" dirty="0" smtClean="0"/>
              <a:t>. </a:t>
            </a:r>
            <a:r>
              <a:rPr lang="ko-KR" altLang="en-US" dirty="0" smtClean="0"/>
              <a:t>  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21055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2104" y="332656"/>
            <a:ext cx="4917545" cy="5256584"/>
          </a:xfrm>
        </p:spPr>
      </p:pic>
      <p:sp>
        <p:nvSpPr>
          <p:cNvPr id="5" name="TextBox 4"/>
          <p:cNvSpPr txBox="1"/>
          <p:nvPr/>
        </p:nvSpPr>
        <p:spPr>
          <a:xfrm>
            <a:off x="0" y="5661248"/>
            <a:ext cx="9144000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sz="2400" dirty="0" smtClean="0"/>
              <a:t> ※ </a:t>
            </a:r>
            <a:r>
              <a:rPr lang="ko-KR" altLang="en-US" sz="2400" dirty="0" smtClean="0"/>
              <a:t>제주 국제녹지 영리병원의 총괄대표 김수정은 현재 미래메디컬센터</a:t>
            </a:r>
            <a:r>
              <a:rPr lang="en-US" altLang="ko-KR" sz="2400" dirty="0" smtClean="0"/>
              <a:t>, </a:t>
            </a:r>
            <a:r>
              <a:rPr lang="ko-KR" altLang="en-US" sz="2400" dirty="0" err="1" smtClean="0"/>
              <a:t>리드림의원</a:t>
            </a:r>
            <a:r>
              <a:rPr lang="ko-KR" altLang="en-US" sz="2400" dirty="0" smtClean="0"/>
              <a:t> 등을 운영하는 의료법인 미래의료재단의 이사로 등기에 등록돼 있음</a:t>
            </a:r>
            <a:r>
              <a:rPr lang="en-US" altLang="ko-KR" sz="2400" dirty="0" smtClean="0"/>
              <a:t>. </a:t>
            </a:r>
            <a:r>
              <a:rPr lang="ko-KR" altLang="en-US" sz="2400" dirty="0" smtClean="0"/>
              <a:t> </a:t>
            </a:r>
            <a:r>
              <a:rPr lang="en-US" altLang="ko-KR" sz="2400" dirty="0" smtClean="0"/>
              <a:t>(2017. 11.29 )</a:t>
            </a:r>
          </a:p>
        </p:txBody>
      </p:sp>
    </p:spTree>
    <p:extLst>
      <p:ext uri="{BB962C8B-B14F-4D97-AF65-F5344CB8AC3E}">
        <p14:creationId xmlns:p14="http://schemas.microsoft.com/office/powerpoint/2010/main" val="963018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60648"/>
            <a:ext cx="8229600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0" y="5610560"/>
            <a:ext cx="9144000" cy="98679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dirty="0"/>
              <a:t>※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중국 녹지병원 허가를 자기가 해 주었다고 자랑한 홍민철과 김수정은 </a:t>
            </a:r>
            <a:r>
              <a:rPr lang="ko-KR" altLang="en-US" dirty="0" err="1" smtClean="0"/>
              <a:t>보경회가</a:t>
            </a:r>
            <a:r>
              <a:rPr lang="ko-KR" altLang="en-US" dirty="0" smtClean="0"/>
              <a:t> 진행한 중국의료 </a:t>
            </a:r>
            <a:r>
              <a:rPr lang="en-US" altLang="ko-KR" dirty="0" smtClean="0"/>
              <a:t>CEO </a:t>
            </a:r>
            <a:r>
              <a:rPr lang="ko-KR" altLang="en-US" dirty="0" smtClean="0"/>
              <a:t>과정 </a:t>
            </a:r>
            <a:r>
              <a:rPr lang="en-US" altLang="ko-KR" dirty="0" smtClean="0"/>
              <a:t>1</a:t>
            </a:r>
            <a:r>
              <a:rPr lang="ko-KR" altLang="en-US" dirty="0" smtClean="0"/>
              <a:t>기 </a:t>
            </a:r>
            <a:r>
              <a:rPr lang="ko-KR" altLang="en-US" dirty="0" err="1" smtClean="0"/>
              <a:t>참여생</a:t>
            </a:r>
            <a:r>
              <a:rPr lang="ko-KR" altLang="en-US" dirty="0" smtClean="0"/>
              <a:t> </a:t>
            </a:r>
            <a:r>
              <a:rPr lang="en-US" altLang="ko-KR" dirty="0" smtClean="0"/>
              <a:t>(2015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1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19</a:t>
            </a:r>
            <a:r>
              <a:rPr lang="ko-KR" altLang="en-US" dirty="0" smtClean="0"/>
              <a:t>일 </a:t>
            </a:r>
            <a:r>
              <a:rPr lang="en-US" altLang="ko-KR" dirty="0" smtClean="0"/>
              <a:t>– 21</a:t>
            </a:r>
            <a:r>
              <a:rPr lang="ko-KR" altLang="en-US" dirty="0" smtClean="0"/>
              <a:t>일</a:t>
            </a:r>
            <a:r>
              <a:rPr lang="en-US" altLang="ko-KR" dirty="0" smtClean="0"/>
              <a:t>) 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708959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260648"/>
            <a:ext cx="4826000" cy="6337300"/>
          </a:xfr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161969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0" y="5733256"/>
            <a:ext cx="9144000" cy="101566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ko-KR" sz="2000" dirty="0" smtClean="0">
                <a:latin typeface="+mj-lt"/>
              </a:rPr>
              <a:t>※ </a:t>
            </a:r>
            <a:r>
              <a:rPr lang="ko-KR" altLang="en-US" sz="2000" dirty="0" err="1" smtClean="0">
                <a:latin typeface="+mj-lt"/>
              </a:rPr>
              <a:t>상해리드림</a:t>
            </a:r>
            <a:r>
              <a:rPr lang="en-US" altLang="ko-KR" sz="2000" dirty="0" smtClean="0">
                <a:latin typeface="+mj-lt"/>
              </a:rPr>
              <a:t>, </a:t>
            </a:r>
            <a:r>
              <a:rPr lang="ko-KR" altLang="en-US" sz="2000" dirty="0" smtClean="0">
                <a:latin typeface="+mj-lt"/>
              </a:rPr>
              <a:t>녹지국제병원의  내부 인테리어를 홍보하는</a:t>
            </a:r>
            <a:r>
              <a:rPr lang="en-US" altLang="ko-KR" sz="2000" dirty="0" smtClean="0">
                <a:latin typeface="+mj-lt"/>
              </a:rPr>
              <a:t>  </a:t>
            </a:r>
            <a:r>
              <a:rPr lang="ko-KR" altLang="en-US" sz="2000" dirty="0" smtClean="0">
                <a:latin typeface="+mj-lt"/>
              </a:rPr>
              <a:t>인테리어 시공업체            </a:t>
            </a:r>
            <a:r>
              <a:rPr lang="en-US" altLang="ko-KR" sz="2000" dirty="0" smtClean="0">
                <a:latin typeface="+mj-lt"/>
              </a:rPr>
              <a:t>RAW DESIGN STUDIO</a:t>
            </a:r>
            <a:r>
              <a:rPr lang="ko-KR" altLang="en-US" sz="2000" dirty="0">
                <a:latin typeface="+mj-lt"/>
              </a:rPr>
              <a:t> </a:t>
            </a:r>
            <a:r>
              <a:rPr lang="ko-KR" altLang="en-US" sz="2000" dirty="0" smtClean="0">
                <a:latin typeface="+mj-lt"/>
              </a:rPr>
              <a:t>사진 자료 </a:t>
            </a:r>
            <a:r>
              <a:rPr lang="en-US" altLang="ko-KR" sz="2000" dirty="0" smtClean="0">
                <a:latin typeface="+mj-lt"/>
              </a:rPr>
              <a:t> -&gt; </a:t>
            </a:r>
            <a:r>
              <a:rPr lang="ko-KR" altLang="en-US" sz="2000" dirty="0" smtClean="0">
                <a:latin typeface="+mj-lt"/>
              </a:rPr>
              <a:t>업체가 같다는 것은 사업 발주처가 같다는 것</a:t>
            </a:r>
            <a:r>
              <a:rPr lang="en-US" altLang="ko-KR" sz="2000" dirty="0">
                <a:latin typeface="+mj-lt"/>
              </a:rPr>
              <a:t>.</a:t>
            </a:r>
            <a:endParaRPr lang="ko-KR" altLang="en-US" sz="2000" dirty="0">
              <a:latin typeface="+mj-lt"/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404663"/>
            <a:ext cx="7234836" cy="5142935"/>
          </a:xfrm>
        </p:spPr>
      </p:pic>
    </p:spTree>
    <p:extLst>
      <p:ext uri="{BB962C8B-B14F-4D97-AF65-F5344CB8AC3E}">
        <p14:creationId xmlns:p14="http://schemas.microsoft.com/office/powerpoint/2010/main" val="2893926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3" y="260648"/>
            <a:ext cx="6696744" cy="57571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0" y="6165304"/>
            <a:ext cx="9144000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ko-KR" dirty="0" smtClean="0"/>
              <a:t> ※ </a:t>
            </a:r>
            <a:r>
              <a:rPr lang="ko-KR" altLang="en-US" dirty="0" smtClean="0"/>
              <a:t>녹지국제병원 코디네이터들</a:t>
            </a:r>
            <a:r>
              <a:rPr lang="en-US" altLang="ko-KR" dirty="0" smtClean="0"/>
              <a:t>,</a:t>
            </a:r>
            <a:r>
              <a:rPr lang="ko-KR" altLang="en-US" dirty="0" smtClean="0"/>
              <a:t> 미래의료재단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리드림</a:t>
            </a:r>
            <a:r>
              <a:rPr lang="en-US" altLang="ko-KR" dirty="0" smtClean="0"/>
              <a:t>(</a:t>
            </a:r>
            <a:r>
              <a:rPr lang="ko-KR" altLang="en-US" dirty="0" smtClean="0"/>
              <a:t>강남</a:t>
            </a:r>
            <a:r>
              <a:rPr lang="en-US" altLang="ko-KR" dirty="0" smtClean="0"/>
              <a:t>)</a:t>
            </a:r>
            <a:r>
              <a:rPr lang="ko-KR" altLang="en-US" dirty="0" smtClean="0"/>
              <a:t>성형외과 에서 실습 </a:t>
            </a:r>
            <a:r>
              <a:rPr lang="ko-KR" altLang="en-US" dirty="0" err="1" smtClean="0"/>
              <a:t>인증샷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92393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sz="half" idx="1"/>
          </p:nvPr>
        </p:nvSpPr>
        <p:spPr>
          <a:xfrm>
            <a:off x="467544" y="1576893"/>
            <a:ext cx="3786218" cy="4429156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altLang="ko-KR" sz="1100" dirty="0" smtClean="0">
                <a:latin typeface="+mn-ea"/>
              </a:rPr>
              <a:t>2014.8 6</a:t>
            </a:r>
            <a:r>
              <a:rPr lang="ko-KR" altLang="en-US" sz="1100" dirty="0" smtClean="0">
                <a:latin typeface="+mn-ea"/>
              </a:rPr>
              <a:t>차 </a:t>
            </a:r>
            <a:r>
              <a:rPr lang="ko-KR" altLang="en-US" sz="1100" dirty="0" err="1" smtClean="0">
                <a:latin typeface="+mn-ea"/>
              </a:rPr>
              <a:t>투자활성화대책</a:t>
            </a:r>
            <a:r>
              <a:rPr lang="ko-KR" altLang="en-US" sz="1100" dirty="0" smtClean="0">
                <a:latin typeface="+mn-ea"/>
              </a:rPr>
              <a:t> </a:t>
            </a:r>
            <a:r>
              <a:rPr lang="ko-KR" altLang="en-US" sz="1100" dirty="0" err="1" smtClean="0">
                <a:latin typeface="+mn-ea"/>
              </a:rPr>
              <a:t>싼얼병원</a:t>
            </a:r>
            <a:r>
              <a:rPr lang="ko-KR" altLang="en-US" sz="1100" dirty="0" smtClean="0">
                <a:latin typeface="+mn-ea"/>
              </a:rPr>
              <a:t> 통과 주문</a:t>
            </a:r>
            <a:r>
              <a:rPr lang="en-US" altLang="ko-KR" sz="1100" dirty="0" smtClean="0">
                <a:latin typeface="+mn-ea"/>
              </a:rPr>
              <a:t/>
            </a:r>
            <a:br>
              <a:rPr lang="en-US" altLang="ko-KR" sz="1100" dirty="0" smtClean="0">
                <a:latin typeface="+mn-ea"/>
              </a:rPr>
            </a:br>
            <a:r>
              <a:rPr lang="en-US" altLang="ko-KR" sz="1100" dirty="0" smtClean="0">
                <a:latin typeface="+mn-ea"/>
              </a:rPr>
              <a:t>-</a:t>
            </a:r>
            <a:r>
              <a:rPr lang="ko-KR" altLang="en-US" sz="1100" dirty="0" smtClean="0">
                <a:latin typeface="+mn-ea"/>
              </a:rPr>
              <a:t>모회사 부도  및 응급의료체계미비</a:t>
            </a:r>
            <a:r>
              <a:rPr lang="en-US" altLang="ko-KR" sz="1100" dirty="0" smtClean="0">
                <a:latin typeface="+mn-ea"/>
              </a:rPr>
              <a:t>(s-</a:t>
            </a:r>
            <a:r>
              <a:rPr lang="ko-KR" altLang="en-US" sz="1100" dirty="0" smtClean="0">
                <a:latin typeface="+mn-ea"/>
              </a:rPr>
              <a:t>중앙 파기</a:t>
            </a:r>
            <a:r>
              <a:rPr lang="en-US" altLang="ko-KR" sz="1100" dirty="0" smtClean="0">
                <a:latin typeface="+mn-ea"/>
              </a:rPr>
              <a:t>)</a:t>
            </a:r>
          </a:p>
          <a:p>
            <a:pPr marL="457200" indent="-457200">
              <a:buFont typeface="+mj-lt"/>
              <a:buAutoNum type="arabicPeriod"/>
            </a:pPr>
            <a:endParaRPr lang="en-US" altLang="ko-KR" sz="1100" dirty="0" smtClean="0">
              <a:latin typeface="+mn-ea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altLang="ko-KR" sz="1100" dirty="0" smtClean="0">
                <a:latin typeface="+mn-ea"/>
              </a:rPr>
              <a:t>2015</a:t>
            </a:r>
            <a:r>
              <a:rPr lang="ko-KR" altLang="en-US" sz="1100" dirty="0">
                <a:latin typeface="+mn-ea"/>
              </a:rPr>
              <a:t>년 </a:t>
            </a:r>
            <a:r>
              <a:rPr lang="en-US" altLang="ko-KR" sz="1100" dirty="0">
                <a:latin typeface="+mn-ea"/>
              </a:rPr>
              <a:t>4</a:t>
            </a:r>
            <a:r>
              <a:rPr lang="ko-KR" altLang="en-US" sz="1100" dirty="0">
                <a:latin typeface="+mn-ea"/>
              </a:rPr>
              <a:t>월 </a:t>
            </a:r>
            <a:r>
              <a:rPr lang="en-US" altLang="ko-KR" sz="1100" dirty="0">
                <a:latin typeface="+mn-ea"/>
              </a:rPr>
              <a:t/>
            </a:r>
            <a:br>
              <a:rPr lang="en-US" altLang="ko-KR" sz="1100" dirty="0">
                <a:latin typeface="+mn-ea"/>
              </a:rPr>
            </a:br>
            <a:r>
              <a:rPr lang="ko-KR" altLang="en-US" sz="1100" dirty="0">
                <a:latin typeface="+mn-ea"/>
              </a:rPr>
              <a:t>제주도 녹지국제병원 사업계획접수 브리핑</a:t>
            </a:r>
            <a:endParaRPr lang="en-US" altLang="ko-KR" sz="1100" dirty="0">
              <a:latin typeface="+mn-ea"/>
            </a:endParaRPr>
          </a:p>
          <a:p>
            <a:pPr marL="457200" indent="-457200">
              <a:buFont typeface="+mj-lt"/>
              <a:buAutoNum type="arabicPeriod"/>
            </a:pPr>
            <a:endParaRPr lang="en-US" altLang="ko-KR" sz="1100" dirty="0" smtClean="0">
              <a:latin typeface="+mn-ea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altLang="ko-KR" sz="1100" dirty="0" smtClean="0">
                <a:solidFill>
                  <a:srgbClr val="0070C0"/>
                </a:solidFill>
                <a:latin typeface="+mn-ea"/>
              </a:rPr>
              <a:t>2015</a:t>
            </a:r>
            <a:r>
              <a:rPr lang="ko-KR" altLang="en-US" sz="1100" dirty="0">
                <a:solidFill>
                  <a:srgbClr val="0070C0"/>
                </a:solidFill>
                <a:latin typeface="+mn-ea"/>
              </a:rPr>
              <a:t>년 </a:t>
            </a:r>
            <a:r>
              <a:rPr lang="en-US" altLang="ko-KR" sz="1100" dirty="0">
                <a:solidFill>
                  <a:srgbClr val="0070C0"/>
                </a:solidFill>
                <a:latin typeface="+mn-ea"/>
              </a:rPr>
              <a:t>4</a:t>
            </a:r>
            <a:r>
              <a:rPr lang="ko-KR" altLang="en-US" sz="1100" dirty="0">
                <a:solidFill>
                  <a:srgbClr val="0070C0"/>
                </a:solidFill>
                <a:latin typeface="+mn-ea"/>
              </a:rPr>
              <a:t>월 </a:t>
            </a:r>
            <a:r>
              <a:rPr lang="en-US" altLang="ko-KR" sz="1100" dirty="0">
                <a:solidFill>
                  <a:srgbClr val="0070C0"/>
                </a:solidFill>
                <a:latin typeface="+mn-ea"/>
              </a:rPr>
              <a:t>27</a:t>
            </a:r>
            <a:r>
              <a:rPr lang="ko-KR" altLang="en-US" sz="1100" dirty="0">
                <a:solidFill>
                  <a:srgbClr val="0070C0"/>
                </a:solidFill>
                <a:latin typeface="+mn-ea"/>
              </a:rPr>
              <a:t>일 </a:t>
            </a:r>
            <a:r>
              <a:rPr lang="en-US" altLang="ko-KR" sz="1100" dirty="0">
                <a:solidFill>
                  <a:srgbClr val="0070C0"/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rgbClr val="0070C0"/>
                </a:solidFill>
                <a:latin typeface="+mn-ea"/>
              </a:rPr>
            </a:br>
            <a:r>
              <a:rPr lang="ko-KR" altLang="en-US" sz="1100" dirty="0">
                <a:solidFill>
                  <a:srgbClr val="0070C0"/>
                </a:solidFill>
                <a:latin typeface="+mn-ea"/>
              </a:rPr>
              <a:t>제주</a:t>
            </a:r>
            <a:r>
              <a:rPr lang="en-US" altLang="ko-KR" sz="1100" dirty="0">
                <a:solidFill>
                  <a:srgbClr val="0070C0"/>
                </a:solidFill>
                <a:latin typeface="+mn-ea"/>
              </a:rPr>
              <a:t>-</a:t>
            </a:r>
            <a:r>
              <a:rPr lang="ko-KR" altLang="en-US" sz="1100" dirty="0" err="1">
                <a:solidFill>
                  <a:srgbClr val="0070C0"/>
                </a:solidFill>
                <a:latin typeface="+mn-ea"/>
              </a:rPr>
              <a:t>범국본</a:t>
            </a:r>
            <a:r>
              <a:rPr lang="ko-KR" altLang="en-US" sz="1100" dirty="0">
                <a:solidFill>
                  <a:srgbClr val="0070C0"/>
                </a:solidFill>
                <a:latin typeface="+mn-ea"/>
              </a:rPr>
              <a:t> 국내의료기관 우회진출기자회견</a:t>
            </a:r>
            <a:endParaRPr lang="en-US" altLang="ko-KR" sz="1100" dirty="0">
              <a:solidFill>
                <a:srgbClr val="0070C0"/>
              </a:solidFill>
              <a:latin typeface="+mn-ea"/>
            </a:endParaRPr>
          </a:p>
          <a:p>
            <a:pPr marL="457200" indent="-457200">
              <a:buFont typeface="+mj-lt"/>
              <a:buAutoNum type="arabicPeriod"/>
            </a:pPr>
            <a:endParaRPr lang="en-US" altLang="ko-KR" sz="1100" dirty="0" smtClean="0">
              <a:solidFill>
                <a:srgbClr val="0070C0"/>
              </a:solidFill>
              <a:latin typeface="+mn-ea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altLang="ko-KR" sz="1100" dirty="0" smtClean="0">
                <a:solidFill>
                  <a:srgbClr val="0070C0"/>
                </a:solidFill>
                <a:latin typeface="+mn-ea"/>
              </a:rPr>
              <a:t>2015</a:t>
            </a:r>
            <a:r>
              <a:rPr lang="ko-KR" altLang="en-US" sz="1100" dirty="0">
                <a:solidFill>
                  <a:srgbClr val="0070C0"/>
                </a:solidFill>
                <a:latin typeface="+mn-ea"/>
              </a:rPr>
              <a:t>년 </a:t>
            </a:r>
            <a:r>
              <a:rPr lang="en-US" altLang="ko-KR" sz="1100" dirty="0">
                <a:solidFill>
                  <a:srgbClr val="0070C0"/>
                </a:solidFill>
                <a:latin typeface="+mn-ea"/>
              </a:rPr>
              <a:t>5</a:t>
            </a:r>
            <a:r>
              <a:rPr lang="ko-KR" altLang="en-US" sz="1100" dirty="0">
                <a:solidFill>
                  <a:srgbClr val="0070C0"/>
                </a:solidFill>
                <a:latin typeface="+mn-ea"/>
              </a:rPr>
              <a:t>월 </a:t>
            </a:r>
            <a:r>
              <a:rPr lang="en-US" altLang="ko-KR" sz="1100" dirty="0">
                <a:solidFill>
                  <a:srgbClr val="0070C0"/>
                </a:solidFill>
                <a:latin typeface="+mn-ea"/>
              </a:rPr>
              <a:t>20</a:t>
            </a:r>
            <a:r>
              <a:rPr lang="ko-KR" altLang="en-US" sz="1100" dirty="0">
                <a:solidFill>
                  <a:srgbClr val="0070C0"/>
                </a:solidFill>
                <a:latin typeface="+mn-ea"/>
              </a:rPr>
              <a:t>일</a:t>
            </a:r>
            <a:r>
              <a:rPr lang="en-US" altLang="ko-KR" sz="1100" dirty="0">
                <a:solidFill>
                  <a:srgbClr val="0070C0"/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rgbClr val="0070C0"/>
                </a:solidFill>
                <a:latin typeface="+mn-ea"/>
              </a:rPr>
            </a:br>
            <a:r>
              <a:rPr lang="ko-KR" altLang="en-US" sz="1100" dirty="0">
                <a:solidFill>
                  <a:srgbClr val="0070C0"/>
                </a:solidFill>
                <a:latin typeface="+mn-ea"/>
              </a:rPr>
              <a:t>녹지국제병원 </a:t>
            </a:r>
            <a:r>
              <a:rPr lang="en-US" altLang="ko-KR" sz="1100" dirty="0">
                <a:solidFill>
                  <a:srgbClr val="0070C0"/>
                </a:solidFill>
                <a:latin typeface="+mn-ea"/>
              </a:rPr>
              <a:t>1</a:t>
            </a:r>
            <a:r>
              <a:rPr lang="ko-KR" altLang="en-US" sz="1100" dirty="0" err="1">
                <a:solidFill>
                  <a:srgbClr val="0070C0"/>
                </a:solidFill>
                <a:latin typeface="+mn-ea"/>
              </a:rPr>
              <a:t>차사업계획</a:t>
            </a:r>
            <a:r>
              <a:rPr lang="ko-KR" altLang="en-US" sz="1100" dirty="0">
                <a:solidFill>
                  <a:srgbClr val="0070C0"/>
                </a:solidFill>
                <a:latin typeface="+mn-ea"/>
              </a:rPr>
              <a:t> 철회</a:t>
            </a:r>
            <a:endParaRPr lang="en-US" altLang="ko-KR" sz="1100" dirty="0">
              <a:solidFill>
                <a:srgbClr val="0070C0"/>
              </a:solidFill>
              <a:latin typeface="+mn-ea"/>
            </a:endParaRPr>
          </a:p>
          <a:p>
            <a:pPr marL="457200" indent="-457200">
              <a:buFont typeface="+mj-lt"/>
              <a:buAutoNum type="arabicPeriod"/>
            </a:pPr>
            <a:endParaRPr lang="en-US" altLang="ko-KR" sz="1100" dirty="0" smtClean="0">
              <a:solidFill>
                <a:srgbClr val="0070C0"/>
              </a:solidFill>
              <a:latin typeface="+mn-ea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altLang="ko-KR" sz="1100" dirty="0" smtClean="0">
                <a:solidFill>
                  <a:srgbClr val="FF0000"/>
                </a:solidFill>
                <a:latin typeface="+mn-ea"/>
              </a:rPr>
              <a:t>2015</a:t>
            </a:r>
            <a:r>
              <a:rPr lang="ko-KR" altLang="en-US" sz="1100" dirty="0">
                <a:solidFill>
                  <a:srgbClr val="FF0000"/>
                </a:solidFill>
                <a:latin typeface="+mn-ea"/>
              </a:rPr>
              <a:t>년 </a:t>
            </a:r>
            <a:r>
              <a:rPr lang="en-US" altLang="ko-KR" sz="1100" dirty="0">
                <a:solidFill>
                  <a:srgbClr val="FF0000"/>
                </a:solidFill>
                <a:latin typeface="+mn-ea"/>
              </a:rPr>
              <a:t>5</a:t>
            </a:r>
            <a:r>
              <a:rPr lang="ko-KR" altLang="en-US" sz="1100" dirty="0">
                <a:solidFill>
                  <a:srgbClr val="FF0000"/>
                </a:solidFill>
                <a:latin typeface="+mn-ea"/>
              </a:rPr>
              <a:t>월 </a:t>
            </a:r>
            <a:r>
              <a:rPr lang="en-US" altLang="ko-KR" sz="1100" dirty="0">
                <a:solidFill>
                  <a:srgbClr val="FF0000"/>
                </a:solidFill>
                <a:latin typeface="+mn-ea"/>
              </a:rPr>
              <a:t>25</a:t>
            </a:r>
            <a:r>
              <a:rPr lang="ko-KR" altLang="en-US" sz="1100" dirty="0">
                <a:solidFill>
                  <a:srgbClr val="FF0000"/>
                </a:solidFill>
                <a:latin typeface="+mn-ea"/>
              </a:rPr>
              <a:t>일</a:t>
            </a:r>
            <a:r>
              <a:rPr lang="en-US" altLang="ko-KR" sz="1100" dirty="0">
                <a:solidFill>
                  <a:srgbClr val="FF0000"/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rgbClr val="FF0000"/>
                </a:solidFill>
                <a:latin typeface="+mn-ea"/>
              </a:rPr>
            </a:br>
            <a:r>
              <a:rPr lang="ko-KR" altLang="en-US" sz="1100" dirty="0" err="1">
                <a:solidFill>
                  <a:srgbClr val="FF0000"/>
                </a:solidFill>
                <a:latin typeface="+mn-ea"/>
              </a:rPr>
              <a:t>안종범수첩</a:t>
            </a:r>
            <a:r>
              <a:rPr lang="ko-KR" altLang="en-US" sz="1100" dirty="0">
                <a:solidFill>
                  <a:srgbClr val="FF0000"/>
                </a:solidFill>
                <a:latin typeface="+mn-ea"/>
              </a:rPr>
              <a:t> 제주영리병원 </a:t>
            </a:r>
            <a:r>
              <a:rPr lang="en-US" altLang="ko-KR" sz="1100" dirty="0">
                <a:solidFill>
                  <a:srgbClr val="FF0000"/>
                </a:solidFill>
                <a:latin typeface="+mn-ea"/>
              </a:rPr>
              <a:t>VIP</a:t>
            </a:r>
            <a:r>
              <a:rPr lang="ko-KR" altLang="en-US" sz="1100" dirty="0">
                <a:solidFill>
                  <a:srgbClr val="FF0000"/>
                </a:solidFill>
                <a:latin typeface="+mn-ea"/>
              </a:rPr>
              <a:t>지시사항</a:t>
            </a:r>
            <a:endParaRPr lang="en-US" altLang="ko-KR" sz="1100" dirty="0">
              <a:solidFill>
                <a:srgbClr val="FF0000"/>
              </a:solidFill>
              <a:latin typeface="+mn-ea"/>
            </a:endParaRPr>
          </a:p>
          <a:p>
            <a:pPr marL="457200" indent="-457200">
              <a:buFont typeface="+mj-lt"/>
              <a:buAutoNum type="arabicPeriod"/>
            </a:pPr>
            <a:endParaRPr lang="en-US" altLang="ko-KR" sz="1100" dirty="0" smtClean="0">
              <a:solidFill>
                <a:srgbClr val="0070C0"/>
              </a:solidFill>
              <a:latin typeface="+mn-ea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altLang="ko-KR" sz="1100" dirty="0" smtClean="0">
                <a:solidFill>
                  <a:srgbClr val="0070C0"/>
                </a:solidFill>
                <a:latin typeface="+mn-ea"/>
              </a:rPr>
              <a:t>2015</a:t>
            </a:r>
            <a:r>
              <a:rPr lang="ko-KR" altLang="en-US" sz="1100" dirty="0">
                <a:solidFill>
                  <a:srgbClr val="0070C0"/>
                </a:solidFill>
                <a:latin typeface="+mn-ea"/>
              </a:rPr>
              <a:t>년 </a:t>
            </a:r>
            <a:r>
              <a:rPr lang="en-US" altLang="ko-KR" sz="1100" dirty="0">
                <a:solidFill>
                  <a:srgbClr val="0070C0"/>
                </a:solidFill>
                <a:latin typeface="+mn-ea"/>
              </a:rPr>
              <a:t>6</a:t>
            </a:r>
            <a:r>
              <a:rPr lang="ko-KR" altLang="en-US" sz="1100" dirty="0">
                <a:solidFill>
                  <a:srgbClr val="0070C0"/>
                </a:solidFill>
                <a:latin typeface="+mn-ea"/>
              </a:rPr>
              <a:t>월</a:t>
            </a:r>
            <a:r>
              <a:rPr lang="en-US" altLang="ko-KR" sz="1100" dirty="0">
                <a:solidFill>
                  <a:srgbClr val="0070C0"/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rgbClr val="0070C0"/>
                </a:solidFill>
                <a:latin typeface="+mn-ea"/>
              </a:rPr>
            </a:br>
            <a:r>
              <a:rPr lang="ko-KR" altLang="en-US" sz="1100" dirty="0">
                <a:solidFill>
                  <a:srgbClr val="0070C0"/>
                </a:solidFill>
                <a:latin typeface="+mn-ea"/>
              </a:rPr>
              <a:t>녹지국제병원 </a:t>
            </a:r>
            <a:r>
              <a:rPr lang="en-US" altLang="ko-KR" sz="1100" dirty="0">
                <a:solidFill>
                  <a:srgbClr val="0070C0"/>
                </a:solidFill>
                <a:latin typeface="+mn-ea"/>
              </a:rPr>
              <a:t>2</a:t>
            </a:r>
            <a:r>
              <a:rPr lang="ko-KR" altLang="en-US" sz="1100" dirty="0" err="1">
                <a:solidFill>
                  <a:srgbClr val="0070C0"/>
                </a:solidFill>
                <a:latin typeface="+mn-ea"/>
              </a:rPr>
              <a:t>차사업계획</a:t>
            </a:r>
            <a:r>
              <a:rPr lang="ko-KR" altLang="en-US" sz="1100" dirty="0">
                <a:solidFill>
                  <a:srgbClr val="0070C0"/>
                </a:solidFill>
                <a:latin typeface="+mn-ea"/>
              </a:rPr>
              <a:t> 제출</a:t>
            </a:r>
            <a:endParaRPr lang="en-US" altLang="ko-KR" sz="1100" dirty="0">
              <a:solidFill>
                <a:srgbClr val="0070C0"/>
              </a:solidFill>
              <a:latin typeface="+mn-ea"/>
            </a:endParaRPr>
          </a:p>
          <a:p>
            <a:pPr marL="457200" indent="-457200">
              <a:buFont typeface="+mj-lt"/>
              <a:buAutoNum type="arabicPeriod"/>
            </a:pPr>
            <a:endParaRPr lang="en-US" altLang="ko-KR" sz="1100" dirty="0" smtClean="0">
              <a:solidFill>
                <a:srgbClr val="0070C0"/>
              </a:solidFill>
              <a:latin typeface="+mn-ea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altLang="ko-KR" sz="1100" dirty="0" smtClean="0">
                <a:solidFill>
                  <a:srgbClr val="0070C0"/>
                </a:solidFill>
                <a:latin typeface="+mn-ea"/>
              </a:rPr>
              <a:t>2015</a:t>
            </a:r>
            <a:r>
              <a:rPr lang="ko-KR" altLang="en-US" sz="1100" dirty="0">
                <a:solidFill>
                  <a:srgbClr val="0070C0"/>
                </a:solidFill>
                <a:latin typeface="+mn-ea"/>
              </a:rPr>
              <a:t>년 </a:t>
            </a:r>
            <a:r>
              <a:rPr lang="en-US" altLang="ko-KR" sz="1100" dirty="0">
                <a:solidFill>
                  <a:srgbClr val="0070C0"/>
                </a:solidFill>
                <a:latin typeface="+mn-ea"/>
              </a:rPr>
              <a:t>12</a:t>
            </a:r>
            <a:r>
              <a:rPr lang="ko-KR" altLang="en-US" sz="1100" dirty="0">
                <a:solidFill>
                  <a:srgbClr val="0070C0"/>
                </a:solidFill>
                <a:latin typeface="+mn-ea"/>
              </a:rPr>
              <a:t>월 </a:t>
            </a:r>
            <a:r>
              <a:rPr lang="en-US" altLang="ko-KR" sz="1100" dirty="0">
                <a:solidFill>
                  <a:srgbClr val="0070C0"/>
                </a:solidFill>
                <a:latin typeface="+mn-ea"/>
              </a:rPr>
              <a:t>18</a:t>
            </a:r>
            <a:r>
              <a:rPr lang="ko-KR" altLang="en-US" sz="1100" dirty="0">
                <a:solidFill>
                  <a:srgbClr val="0070C0"/>
                </a:solidFill>
                <a:latin typeface="+mn-ea"/>
              </a:rPr>
              <a:t>일</a:t>
            </a:r>
            <a:r>
              <a:rPr lang="en-US" altLang="ko-KR" sz="1100" dirty="0">
                <a:solidFill>
                  <a:srgbClr val="0070C0"/>
                </a:solidFill>
                <a:latin typeface="+mn-ea"/>
              </a:rPr>
              <a:t/>
            </a:r>
            <a:br>
              <a:rPr lang="en-US" altLang="ko-KR" sz="1100" dirty="0">
                <a:solidFill>
                  <a:srgbClr val="0070C0"/>
                </a:solidFill>
                <a:latin typeface="+mn-ea"/>
              </a:rPr>
            </a:br>
            <a:r>
              <a:rPr lang="ko-KR" altLang="en-US" sz="1100" dirty="0">
                <a:solidFill>
                  <a:srgbClr val="0070C0"/>
                </a:solidFill>
                <a:latin typeface="+mn-ea"/>
              </a:rPr>
              <a:t>녹지국제병원 보건복지부 </a:t>
            </a:r>
            <a:r>
              <a:rPr lang="ko-KR" altLang="en-US" sz="1100" dirty="0" smtClean="0">
                <a:solidFill>
                  <a:srgbClr val="0070C0"/>
                </a:solidFill>
                <a:latin typeface="+mn-ea"/>
              </a:rPr>
              <a:t>승인</a:t>
            </a:r>
            <a:endParaRPr lang="en-US" altLang="ko-KR" sz="1100" dirty="0" smtClean="0">
              <a:solidFill>
                <a:srgbClr val="0070C0"/>
              </a:solidFill>
              <a:latin typeface="+mn-ea"/>
            </a:endParaRPr>
          </a:p>
          <a:p>
            <a:pPr marL="457200" indent="-457200">
              <a:buFont typeface="+mj-lt"/>
              <a:buAutoNum type="arabicPeriod"/>
            </a:pPr>
            <a:endParaRPr lang="en-US" altLang="ko-KR" sz="1100" dirty="0">
              <a:solidFill>
                <a:srgbClr val="0070C0"/>
              </a:solidFill>
              <a:latin typeface="+mn-ea"/>
            </a:endParaRPr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614778"/>
            <a:ext cx="3816424" cy="4429125"/>
          </a:xfrm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600" dirty="0" smtClean="0">
                <a:latin typeface="+mn-ea"/>
                <a:ea typeface="+mn-ea"/>
              </a:rPr>
              <a:t>박근혜 영리병원 추진의 흔적</a:t>
            </a:r>
            <a:endParaRPr lang="ko-KR" altLang="en-US" sz="3600" dirty="0">
              <a:latin typeface="+mn-ea"/>
              <a:ea typeface="+mn-ea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51520" y="6165304"/>
            <a:ext cx="8892480" cy="43204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※ 2015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5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25</a:t>
            </a:r>
            <a:r>
              <a:rPr lang="ko-KR" altLang="en-US" dirty="0" smtClean="0"/>
              <a:t>일 </a:t>
            </a:r>
            <a:r>
              <a:rPr lang="en-US" altLang="ko-KR" dirty="0" smtClean="0"/>
              <a:t>VIP </a:t>
            </a:r>
            <a:r>
              <a:rPr lang="ko-KR" altLang="en-US" dirty="0" smtClean="0"/>
              <a:t>지시사항 </a:t>
            </a:r>
            <a:r>
              <a:rPr lang="en-US" altLang="ko-KR" dirty="0" smtClean="0"/>
              <a:t>“</a:t>
            </a:r>
            <a:r>
              <a:rPr lang="ko-KR" altLang="en-US" dirty="0" smtClean="0"/>
              <a:t>제주도 </a:t>
            </a:r>
            <a:r>
              <a:rPr lang="ko-KR" altLang="en-US" dirty="0" smtClean="0"/>
              <a:t>외국인 영리법인</a:t>
            </a:r>
            <a:r>
              <a:rPr lang="en-US" altLang="ko-KR" dirty="0" smtClean="0"/>
              <a:t>(</a:t>
            </a:r>
            <a:r>
              <a:rPr lang="ko-KR" altLang="en-US" dirty="0" smtClean="0"/>
              <a:t>병원</a:t>
            </a:r>
            <a:r>
              <a:rPr lang="en-US" altLang="ko-KR" dirty="0" smtClean="0"/>
              <a:t>), </a:t>
            </a:r>
            <a:r>
              <a:rPr lang="ko-KR" altLang="en-US" dirty="0" smtClean="0"/>
              <a:t>국내자본</a:t>
            </a:r>
            <a:r>
              <a:rPr lang="en-US" altLang="ko-KR" dirty="0"/>
              <a:t> </a:t>
            </a:r>
            <a:r>
              <a:rPr lang="ko-KR" altLang="en-US" dirty="0" smtClean="0"/>
              <a:t>이동</a:t>
            </a:r>
            <a:r>
              <a:rPr lang="en-US" altLang="ko-KR" smtClean="0"/>
              <a:t>”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7596336" y="5733256"/>
            <a:ext cx="1547664" cy="43204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시사인 제공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02248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/>
            </a:r>
            <a:br>
              <a:rPr lang="en-US" altLang="ko-KR" dirty="0" smtClean="0"/>
            </a:br>
            <a:endParaRPr lang="ko-KR" altLang="en-US" sz="3200" dirty="0"/>
          </a:p>
        </p:txBody>
      </p:sp>
      <p:sp>
        <p:nvSpPr>
          <p:cNvPr id="4" name="부제목 3"/>
          <p:cNvSpPr>
            <a:spLocks noGrp="1"/>
          </p:cNvSpPr>
          <p:nvPr>
            <p:ph type="subTitle" idx="1"/>
          </p:nvPr>
        </p:nvSpPr>
        <p:spPr>
          <a:xfrm>
            <a:off x="785786" y="1988840"/>
            <a:ext cx="7500990" cy="2654606"/>
          </a:xfrm>
        </p:spPr>
        <p:txBody>
          <a:bodyPr>
            <a:normAutofit/>
          </a:bodyPr>
          <a:lstStyle/>
          <a:p>
            <a:r>
              <a:rPr lang="ko-KR" altLang="en-US" sz="4000" b="1" dirty="0" smtClean="0"/>
              <a:t>제주 녹지국제병원을 </a:t>
            </a:r>
            <a:r>
              <a:rPr lang="ko-KR" altLang="en-US" sz="4000" b="1" dirty="0"/>
              <a:t>통한</a:t>
            </a:r>
            <a:r>
              <a:rPr lang="en-US" altLang="ko-KR" sz="4000" b="1" dirty="0"/>
              <a:t/>
            </a:r>
            <a:br>
              <a:rPr lang="en-US" altLang="ko-KR" sz="4000" b="1" dirty="0"/>
            </a:br>
            <a:r>
              <a:rPr lang="ko-KR" altLang="en-US" sz="4000" b="1" dirty="0" smtClean="0"/>
              <a:t>건강식품 다단계회사 연계</a:t>
            </a:r>
            <a:endParaRPr lang="ko-KR" alt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1176347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2104" y="332656"/>
            <a:ext cx="4917545" cy="5256584"/>
          </a:xfrm>
        </p:spPr>
      </p:pic>
      <p:sp>
        <p:nvSpPr>
          <p:cNvPr id="5" name="TextBox 4"/>
          <p:cNvSpPr txBox="1"/>
          <p:nvPr/>
        </p:nvSpPr>
        <p:spPr>
          <a:xfrm>
            <a:off x="0" y="5661248"/>
            <a:ext cx="9144000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sz="2400" dirty="0" smtClean="0"/>
              <a:t> ※ </a:t>
            </a:r>
            <a:r>
              <a:rPr lang="ko-KR" altLang="en-US" sz="2400" dirty="0" smtClean="0"/>
              <a:t>녹지국제병원 운영권을 따냈다고 자랑하고 있는 </a:t>
            </a:r>
            <a:r>
              <a:rPr lang="ko-KR" altLang="en-US" sz="2400" dirty="0" err="1" smtClean="0"/>
              <a:t>헬시라이프</a:t>
            </a:r>
            <a:r>
              <a:rPr lang="ko-KR" altLang="en-US" sz="2400" dirty="0" smtClean="0"/>
              <a:t> 대표 </a:t>
            </a:r>
            <a:r>
              <a:rPr lang="ko-KR" altLang="en-US" sz="2400" dirty="0" err="1" smtClean="0"/>
              <a:t>이행우는</a:t>
            </a:r>
            <a:r>
              <a:rPr lang="ko-KR" altLang="en-US" sz="2400" dirty="0" smtClean="0"/>
              <a:t> 현재 비영리의료법인 미래의료재단의 이사이자 대표로 등기에 등록돼 있음</a:t>
            </a:r>
            <a:r>
              <a:rPr lang="en-US" altLang="ko-KR" sz="2400" dirty="0" smtClean="0"/>
              <a:t>. </a:t>
            </a:r>
            <a:r>
              <a:rPr lang="ko-KR" altLang="en-US" sz="2400" dirty="0" smtClean="0"/>
              <a:t> </a:t>
            </a:r>
            <a:r>
              <a:rPr lang="en-US" altLang="ko-KR" sz="2400" dirty="0" smtClean="0"/>
              <a:t>(2017. 11.29 )</a:t>
            </a:r>
          </a:p>
        </p:txBody>
      </p:sp>
      <p:cxnSp>
        <p:nvCxnSpPr>
          <p:cNvPr id="7" name="직선 연결선 6"/>
          <p:cNvCxnSpPr/>
          <p:nvPr/>
        </p:nvCxnSpPr>
        <p:spPr>
          <a:xfrm rot="5400000">
            <a:off x="2214546" y="5214950"/>
            <a:ext cx="71438" cy="7143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2143108" y="4857760"/>
            <a:ext cx="4857784" cy="7143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4277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+mn-ea"/>
                <a:ea typeface="+mn-ea"/>
              </a:rPr>
              <a:t>미래의료재단 대표 </a:t>
            </a:r>
            <a:r>
              <a:rPr lang="ko-KR" altLang="en-US" dirty="0" err="1" smtClean="0">
                <a:latin typeface="+mn-ea"/>
                <a:ea typeface="+mn-ea"/>
              </a:rPr>
              <a:t>이행우</a:t>
            </a:r>
            <a:endParaRPr lang="ko-KR" altLang="en-US" dirty="0">
              <a:latin typeface="+mn-ea"/>
              <a:ea typeface="+mn-ea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237" y="1212803"/>
            <a:ext cx="8554805" cy="4800565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827584" y="6126163"/>
            <a:ext cx="8337587" cy="369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ko-KR" dirty="0" smtClean="0"/>
              <a:t>※ </a:t>
            </a:r>
            <a:r>
              <a:rPr lang="ko-KR" altLang="en-US" dirty="0" smtClean="0"/>
              <a:t>미래의료재단  홈페이지 </a:t>
            </a:r>
            <a:r>
              <a:rPr lang="en-US" altLang="ko-KR" dirty="0" smtClean="0"/>
              <a:t>: (</a:t>
            </a:r>
            <a:r>
              <a:rPr lang="ko-KR" altLang="en-US" dirty="0" smtClean="0"/>
              <a:t>의료법인</a:t>
            </a:r>
            <a:r>
              <a:rPr lang="en-US" altLang="ko-KR" dirty="0" smtClean="0"/>
              <a:t>) </a:t>
            </a:r>
            <a:r>
              <a:rPr lang="ko-KR" altLang="en-US" dirty="0" smtClean="0"/>
              <a:t>미래의료재단 대표자 </a:t>
            </a:r>
            <a:r>
              <a:rPr lang="ko-KR" altLang="en-US" dirty="0" err="1" smtClean="0"/>
              <a:t>이행우</a:t>
            </a:r>
            <a:r>
              <a:rPr lang="ko-KR" altLang="en-US" dirty="0" smtClean="0"/>
              <a:t> 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548137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 txBox="1">
            <a:spLocks/>
          </p:cNvSpPr>
          <p:nvPr/>
        </p:nvSpPr>
        <p:spPr>
          <a:xfrm>
            <a:off x="251520" y="0"/>
            <a:ext cx="8229600" cy="620688"/>
          </a:xfrm>
          <a:prstGeom prst="rect">
            <a:avLst/>
          </a:prstGeom>
        </p:spPr>
        <p:txBody>
          <a:bodyPr bIns="91440" anchor="b" anchorCtr="0">
            <a:normAutofit/>
          </a:bodyPr>
          <a:lstStyle>
            <a:lvl1pPr algn="l" rtl="0" eaLnBrk="1" latinLnBrk="1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ko-KR" sz="3000" b="1" dirty="0" smtClean="0">
                <a:solidFill>
                  <a:srgbClr val="0066CC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   </a:t>
            </a:r>
            <a:r>
              <a:rPr lang="ko-KR" altLang="en-US" sz="3000" b="1" dirty="0" smtClean="0">
                <a:solidFill>
                  <a:srgbClr val="0066CC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그룹 관계사 현황</a:t>
            </a:r>
            <a:endParaRPr lang="ko-KR" altLang="en-US" sz="3000" b="1" dirty="0">
              <a:solidFill>
                <a:srgbClr val="0066CC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grpSp>
        <p:nvGrpSpPr>
          <p:cNvPr id="2" name="Group 159"/>
          <p:cNvGrpSpPr>
            <a:grpSpLocks/>
          </p:cNvGrpSpPr>
          <p:nvPr/>
        </p:nvGrpSpPr>
        <p:grpSpPr bwMode="auto">
          <a:xfrm>
            <a:off x="1906678" y="2996195"/>
            <a:ext cx="5099662" cy="2130291"/>
            <a:chOff x="803" y="2635"/>
            <a:chExt cx="2416" cy="1159"/>
          </a:xfrm>
        </p:grpSpPr>
        <p:sp>
          <p:nvSpPr>
            <p:cNvPr id="11" name="Oval 160"/>
            <p:cNvSpPr>
              <a:spLocks noChangeArrowheads="1"/>
            </p:cNvSpPr>
            <p:nvPr/>
          </p:nvSpPr>
          <p:spPr bwMode="auto">
            <a:xfrm>
              <a:off x="803" y="2988"/>
              <a:ext cx="2416" cy="806"/>
            </a:xfrm>
            <a:prstGeom prst="ellipse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175">
                  <a:solidFill>
                    <a:schemeClr val="tx1"/>
                  </a:solidFill>
                  <a:round/>
                  <a:headEnd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1842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lIns="92075" tIns="46038" rIns="92075" bIns="46038" anchor="ctr"/>
            <a:lstStyle/>
            <a:p>
              <a:endParaRPr lang="ko-KR" altLang="en-US"/>
            </a:p>
          </p:txBody>
        </p:sp>
        <p:sp>
          <p:nvSpPr>
            <p:cNvPr id="19" name="Oval 168"/>
            <p:cNvSpPr>
              <a:spLocks noChangeArrowheads="1"/>
            </p:cNvSpPr>
            <p:nvPr/>
          </p:nvSpPr>
          <p:spPr bwMode="auto">
            <a:xfrm>
              <a:off x="1554" y="2635"/>
              <a:ext cx="1012" cy="5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round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/>
            </a:p>
          </p:txBody>
        </p:sp>
      </p:grpSp>
      <p:pic>
        <p:nvPicPr>
          <p:cNvPr id="28" name="Picture 2" descr="F:\이미지\%BE%BE%B3%EE%B7ΰ%ED1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B"/>
              </a:clrFrom>
              <a:clrTo>
                <a:srgbClr val="FFFFF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24000" y="3069000"/>
            <a:ext cx="1266828" cy="739639"/>
          </a:xfrm>
          <a:prstGeom prst="rect">
            <a:avLst/>
          </a:prstGeom>
          <a:noFill/>
        </p:spPr>
      </p:pic>
      <p:grpSp>
        <p:nvGrpSpPr>
          <p:cNvPr id="4" name="그룹 71"/>
          <p:cNvGrpSpPr/>
          <p:nvPr/>
        </p:nvGrpSpPr>
        <p:grpSpPr>
          <a:xfrm>
            <a:off x="3707904" y="980728"/>
            <a:ext cx="1800200" cy="2016224"/>
            <a:chOff x="3707904" y="980728"/>
            <a:chExt cx="1800200" cy="2016224"/>
          </a:xfrm>
        </p:grpSpPr>
        <p:grpSp>
          <p:nvGrpSpPr>
            <p:cNvPr id="5" name="그룹 41"/>
            <p:cNvGrpSpPr/>
            <p:nvPr/>
          </p:nvGrpSpPr>
          <p:grpSpPr>
            <a:xfrm>
              <a:off x="3707904" y="2204864"/>
              <a:ext cx="1728192" cy="792088"/>
              <a:chOff x="3707904" y="2204864"/>
              <a:chExt cx="1728192" cy="792088"/>
            </a:xfrm>
          </p:grpSpPr>
          <p:cxnSp>
            <p:nvCxnSpPr>
              <p:cNvPr id="39" name="직선 연결선 38"/>
              <p:cNvCxnSpPr/>
              <p:nvPr/>
            </p:nvCxnSpPr>
            <p:spPr>
              <a:xfrm>
                <a:off x="3707904" y="2204864"/>
                <a:ext cx="1728192" cy="0"/>
              </a:xfrm>
              <a:prstGeom prst="line">
                <a:avLst/>
              </a:prstGeom>
              <a:ln>
                <a:headEnd type="oval"/>
                <a:tailEnd type="non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1" name="직선 연결선 40"/>
              <p:cNvCxnSpPr>
                <a:endCxn id="19" idx="0"/>
              </p:cNvCxnSpPr>
              <p:nvPr/>
            </p:nvCxnSpPr>
            <p:spPr>
              <a:xfrm flipH="1">
                <a:off x="4559939" y="2204864"/>
                <a:ext cx="876157" cy="792088"/>
              </a:xfrm>
              <a:prstGeom prst="line">
                <a:avLst/>
              </a:prstGeom>
              <a:ln>
                <a:headEnd type="none"/>
                <a:tailEnd type="oval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2052" name="Picture 4" descr="C:\Users\admin\Desktop\씨놀\이미지\2014-11-02 19;02;35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740254" y="980728"/>
              <a:ext cx="1767850" cy="504056"/>
            </a:xfrm>
            <a:prstGeom prst="rect">
              <a:avLst/>
            </a:prstGeom>
            <a:noFill/>
          </p:spPr>
        </p:pic>
        <p:grpSp>
          <p:nvGrpSpPr>
            <p:cNvPr id="6" name="그룹 50"/>
            <p:cNvGrpSpPr/>
            <p:nvPr/>
          </p:nvGrpSpPr>
          <p:grpSpPr>
            <a:xfrm>
              <a:off x="3779912" y="1556792"/>
              <a:ext cx="1584176" cy="576063"/>
              <a:chOff x="3779912" y="1556793"/>
              <a:chExt cx="1584176" cy="576063"/>
            </a:xfrm>
          </p:grpSpPr>
          <p:sp>
            <p:nvSpPr>
              <p:cNvPr id="53" name="AutoShape 171"/>
              <p:cNvSpPr>
                <a:spLocks noChangeArrowheads="1"/>
              </p:cNvSpPr>
              <p:nvPr/>
            </p:nvSpPr>
            <p:spPr bwMode="auto">
              <a:xfrm>
                <a:off x="3779912" y="1556793"/>
                <a:ext cx="1584176" cy="576063"/>
              </a:xfrm>
              <a:prstGeom prst="roundRect">
                <a:avLst>
                  <a:gd name="adj" fmla="val 8639"/>
                </a:avLst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54" name="TextBox 53"/>
              <p:cNvSpPr txBox="1"/>
              <p:nvPr/>
            </p:nvSpPr>
            <p:spPr>
              <a:xfrm>
                <a:off x="3779912" y="1628800"/>
                <a:ext cx="1584176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600" dirty="0" err="1" smtClean="0">
                    <a:solidFill>
                      <a:schemeClr val="bg1"/>
                    </a:solidFill>
                  </a:rPr>
                  <a:t>Seanol</a:t>
                </a:r>
                <a:r>
                  <a:rPr lang="en-US" altLang="ko-KR" sz="1600" dirty="0" smtClean="0">
                    <a:solidFill>
                      <a:schemeClr val="bg1"/>
                    </a:solidFill>
                  </a:rPr>
                  <a:t> KOREA</a:t>
                </a:r>
                <a:endParaRPr lang="ko-KR" altLang="en-US" sz="1600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7" name="그룹 77"/>
          <p:cNvGrpSpPr/>
          <p:nvPr/>
        </p:nvGrpSpPr>
        <p:grpSpPr>
          <a:xfrm>
            <a:off x="5627997" y="2708920"/>
            <a:ext cx="2904443" cy="1512168"/>
            <a:chOff x="5627997" y="2708920"/>
            <a:chExt cx="2904443" cy="1512168"/>
          </a:xfrm>
        </p:grpSpPr>
        <p:grpSp>
          <p:nvGrpSpPr>
            <p:cNvPr id="8" name="그룹 48"/>
            <p:cNvGrpSpPr/>
            <p:nvPr/>
          </p:nvGrpSpPr>
          <p:grpSpPr>
            <a:xfrm>
              <a:off x="6876256" y="2708920"/>
              <a:ext cx="1584176" cy="1448871"/>
              <a:chOff x="6876256" y="2708920"/>
              <a:chExt cx="1584176" cy="1448871"/>
            </a:xfrm>
          </p:grpSpPr>
          <p:pic>
            <p:nvPicPr>
              <p:cNvPr id="2051" name="Picture 3"/>
              <p:cNvPicPr>
                <a:picLocks noChangeAspect="1" noChangeArrowheads="1"/>
              </p:cNvPicPr>
              <p:nvPr/>
            </p:nvPicPr>
            <p:blipFill>
              <a:blip r:embed="rId5" cstate="print">
                <a:clrChange>
                  <a:clrFrom>
                    <a:srgbClr val="E9E9E9"/>
                  </a:clrFrom>
                  <a:clrTo>
                    <a:srgbClr val="E9E9E9">
                      <a:alpha val="0"/>
                    </a:srgbClr>
                  </a:clrTo>
                </a:clrChange>
                <a:lum contrast="10000"/>
              </a:blip>
              <a:srcRect/>
              <a:stretch>
                <a:fillRect/>
              </a:stretch>
            </p:blipFill>
            <p:spPr bwMode="auto">
              <a:xfrm>
                <a:off x="7092280" y="2708920"/>
                <a:ext cx="1296144" cy="84352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2" name="AutoShape 171"/>
              <p:cNvSpPr>
                <a:spLocks noChangeArrowheads="1"/>
              </p:cNvSpPr>
              <p:nvPr/>
            </p:nvSpPr>
            <p:spPr bwMode="auto">
              <a:xfrm>
                <a:off x="6876256" y="3581728"/>
                <a:ext cx="1584176" cy="576063"/>
              </a:xfrm>
              <a:prstGeom prst="roundRect">
                <a:avLst>
                  <a:gd name="adj" fmla="val 8639"/>
                </a:avLst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round/>
                    <a:headEnd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6948264" y="3573016"/>
                <a:ext cx="144016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600" dirty="0" smtClean="0">
                    <a:solidFill>
                      <a:schemeClr val="bg1"/>
                    </a:solidFill>
                  </a:rPr>
                  <a:t>의료법인</a:t>
                </a:r>
                <a:endParaRPr lang="en-US" altLang="ko-KR" sz="1600" dirty="0" smtClean="0">
                  <a:solidFill>
                    <a:schemeClr val="bg1"/>
                  </a:solidFill>
                </a:endParaRPr>
              </a:p>
              <a:p>
                <a:pPr algn="ctr"/>
                <a:r>
                  <a:rPr lang="ko-KR" altLang="en-US" sz="1600" dirty="0" smtClean="0">
                    <a:solidFill>
                      <a:schemeClr val="bg1"/>
                    </a:solidFill>
                  </a:rPr>
                  <a:t>미래의료재단</a:t>
                </a:r>
                <a:endParaRPr lang="ko-KR" altLang="en-US" sz="1600" dirty="0">
                  <a:solidFill>
                    <a:schemeClr val="bg1"/>
                  </a:solidFill>
                </a:endParaRPr>
              </a:p>
            </p:txBody>
          </p:sp>
        </p:grpSp>
        <p:cxnSp>
          <p:nvCxnSpPr>
            <p:cNvPr id="59" name="직선 연결선 58"/>
            <p:cNvCxnSpPr>
              <a:endCxn id="19" idx="6"/>
            </p:cNvCxnSpPr>
            <p:nvPr/>
          </p:nvCxnSpPr>
          <p:spPr>
            <a:xfrm flipH="1" flipV="1">
              <a:off x="5627997" y="3481276"/>
              <a:ext cx="1176251" cy="739812"/>
            </a:xfrm>
            <a:prstGeom prst="line">
              <a:avLst/>
            </a:prstGeom>
            <a:ln>
              <a:headEnd type="none"/>
              <a:tailEnd type="oval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직선 연결선 61"/>
            <p:cNvCxnSpPr/>
            <p:nvPr/>
          </p:nvCxnSpPr>
          <p:spPr>
            <a:xfrm>
              <a:off x="6804248" y="4221088"/>
              <a:ext cx="1728192" cy="0"/>
            </a:xfrm>
            <a:prstGeom prst="line">
              <a:avLst/>
            </a:prstGeom>
            <a:ln>
              <a:tailEnd type="oval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" name="그룹 93"/>
          <p:cNvGrpSpPr/>
          <p:nvPr/>
        </p:nvGrpSpPr>
        <p:grpSpPr>
          <a:xfrm>
            <a:off x="1259632" y="1484786"/>
            <a:ext cx="2545075" cy="1654021"/>
            <a:chOff x="1259632" y="1484786"/>
            <a:chExt cx="2545075" cy="1654021"/>
          </a:xfrm>
        </p:grpSpPr>
        <p:grpSp>
          <p:nvGrpSpPr>
            <p:cNvPr id="10" name="그룹 67"/>
            <p:cNvGrpSpPr/>
            <p:nvPr/>
          </p:nvGrpSpPr>
          <p:grpSpPr>
            <a:xfrm>
              <a:off x="1259632" y="1484786"/>
              <a:ext cx="1728192" cy="1016821"/>
              <a:chOff x="827584" y="1484785"/>
              <a:chExt cx="1728192" cy="1016821"/>
            </a:xfrm>
          </p:grpSpPr>
          <p:pic>
            <p:nvPicPr>
              <p:cNvPr id="2053" name="Picture 5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908591" y="1484785"/>
                <a:ext cx="1575177" cy="3600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12" name="그룹 64"/>
              <p:cNvGrpSpPr/>
              <p:nvPr/>
            </p:nvGrpSpPr>
            <p:grpSpPr>
              <a:xfrm>
                <a:off x="827584" y="1916831"/>
                <a:ext cx="1728192" cy="584775"/>
                <a:chOff x="3707904" y="1556792"/>
                <a:chExt cx="1728192" cy="584775"/>
              </a:xfrm>
            </p:grpSpPr>
            <p:sp>
              <p:nvSpPr>
                <p:cNvPr id="66" name="AutoShape 171"/>
                <p:cNvSpPr>
                  <a:spLocks noChangeArrowheads="1"/>
                </p:cNvSpPr>
                <p:nvPr/>
              </p:nvSpPr>
              <p:spPr bwMode="auto">
                <a:xfrm>
                  <a:off x="3779912" y="1556793"/>
                  <a:ext cx="1584176" cy="576063"/>
                </a:xfrm>
                <a:prstGeom prst="roundRect">
                  <a:avLst>
                    <a:gd name="adj" fmla="val 8639"/>
                  </a:avLst>
                </a:prstGeom>
                <a:solidFill>
                  <a:schemeClr val="tx2">
                    <a:lumMod val="60000"/>
                    <a:lumOff val="4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ko-KR" altLang="en-US"/>
                </a:p>
              </p:txBody>
            </p:sp>
            <p:sp>
              <p:nvSpPr>
                <p:cNvPr id="67" name="TextBox 66"/>
                <p:cNvSpPr txBox="1"/>
                <p:nvPr/>
              </p:nvSpPr>
              <p:spPr>
                <a:xfrm>
                  <a:off x="3707904" y="1556792"/>
                  <a:ext cx="1728192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600" dirty="0" smtClean="0">
                      <a:solidFill>
                        <a:schemeClr val="bg1"/>
                      </a:solidFill>
                    </a:rPr>
                    <a:t>㈜</a:t>
                  </a:r>
                  <a:r>
                    <a:rPr lang="ko-KR" altLang="en-US" sz="1600" dirty="0" err="1" smtClean="0">
                      <a:solidFill>
                        <a:schemeClr val="bg1"/>
                      </a:solidFill>
                    </a:rPr>
                    <a:t>플로로놀</a:t>
                  </a:r>
                  <a:r>
                    <a:rPr lang="ko-KR" altLang="en-US" sz="1600" dirty="0" smtClean="0">
                      <a:solidFill>
                        <a:schemeClr val="bg1"/>
                      </a:solidFill>
                    </a:rPr>
                    <a:t> 제약</a:t>
                  </a:r>
                  <a:endParaRPr lang="en-US" altLang="ko-KR" sz="1600" dirty="0" smtClean="0">
                    <a:solidFill>
                      <a:schemeClr val="bg1"/>
                    </a:solidFill>
                  </a:endParaRPr>
                </a:p>
                <a:p>
                  <a:pPr algn="ctr"/>
                  <a:r>
                    <a:rPr lang="ko-KR" altLang="en-US" sz="1600" dirty="0" smtClean="0">
                      <a:solidFill>
                        <a:schemeClr val="bg1"/>
                      </a:solidFill>
                    </a:rPr>
                    <a:t>미국법인</a:t>
                  </a:r>
                  <a:endParaRPr lang="ko-KR" altLang="en-US" sz="1600" dirty="0">
                    <a:solidFill>
                      <a:schemeClr val="bg1"/>
                    </a:solidFill>
                  </a:endParaRPr>
                </a:p>
              </p:txBody>
            </p:sp>
          </p:grpSp>
        </p:grpSp>
        <p:grpSp>
          <p:nvGrpSpPr>
            <p:cNvPr id="13" name="그룹 68"/>
            <p:cNvGrpSpPr/>
            <p:nvPr/>
          </p:nvGrpSpPr>
          <p:grpSpPr>
            <a:xfrm>
              <a:off x="1259632" y="2564904"/>
              <a:ext cx="2545075" cy="573903"/>
              <a:chOff x="3707904" y="2204864"/>
              <a:chExt cx="2545075" cy="573903"/>
            </a:xfrm>
          </p:grpSpPr>
          <p:cxnSp>
            <p:nvCxnSpPr>
              <p:cNvPr id="70" name="직선 연결선 69"/>
              <p:cNvCxnSpPr/>
              <p:nvPr/>
            </p:nvCxnSpPr>
            <p:spPr>
              <a:xfrm>
                <a:off x="3707904" y="2204864"/>
                <a:ext cx="1728192" cy="0"/>
              </a:xfrm>
              <a:prstGeom prst="line">
                <a:avLst/>
              </a:prstGeom>
              <a:ln>
                <a:headEnd type="oval"/>
                <a:tailEnd type="non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1" name="직선 연결선 70"/>
              <p:cNvCxnSpPr>
                <a:endCxn id="19" idx="1"/>
              </p:cNvCxnSpPr>
              <p:nvPr/>
            </p:nvCxnSpPr>
            <p:spPr>
              <a:xfrm>
                <a:off x="5436097" y="2204864"/>
                <a:ext cx="816882" cy="573903"/>
              </a:xfrm>
              <a:prstGeom prst="line">
                <a:avLst/>
              </a:prstGeom>
              <a:ln>
                <a:headEnd type="none"/>
                <a:tailEnd type="oval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그룹 79"/>
          <p:cNvGrpSpPr/>
          <p:nvPr/>
        </p:nvGrpSpPr>
        <p:grpSpPr>
          <a:xfrm>
            <a:off x="5315170" y="3823745"/>
            <a:ext cx="2425182" cy="1981519"/>
            <a:chOff x="5315170" y="3823745"/>
            <a:chExt cx="2425182" cy="1981519"/>
          </a:xfrm>
        </p:grpSpPr>
        <p:grpSp>
          <p:nvGrpSpPr>
            <p:cNvPr id="15" name="그룹 82"/>
            <p:cNvGrpSpPr/>
            <p:nvPr/>
          </p:nvGrpSpPr>
          <p:grpSpPr>
            <a:xfrm>
              <a:off x="6084168" y="4437112"/>
              <a:ext cx="1584176" cy="1304855"/>
              <a:chOff x="6084168" y="4797153"/>
              <a:chExt cx="1584176" cy="1304855"/>
            </a:xfrm>
          </p:grpSpPr>
          <p:pic>
            <p:nvPicPr>
              <p:cNvPr id="2054" name="Picture 6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6228185" y="4797153"/>
                <a:ext cx="1296143" cy="68821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16" name="그룹 74"/>
              <p:cNvGrpSpPr/>
              <p:nvPr/>
            </p:nvGrpSpPr>
            <p:grpSpPr>
              <a:xfrm>
                <a:off x="6084168" y="5517233"/>
                <a:ext cx="1584176" cy="584775"/>
                <a:chOff x="3779912" y="1556793"/>
                <a:chExt cx="1584176" cy="584775"/>
              </a:xfrm>
            </p:grpSpPr>
            <p:sp>
              <p:nvSpPr>
                <p:cNvPr id="76" name="AutoShape 171"/>
                <p:cNvSpPr>
                  <a:spLocks noChangeArrowheads="1"/>
                </p:cNvSpPr>
                <p:nvPr/>
              </p:nvSpPr>
              <p:spPr bwMode="auto">
                <a:xfrm>
                  <a:off x="3779912" y="1556793"/>
                  <a:ext cx="1584176" cy="576063"/>
                </a:xfrm>
                <a:prstGeom prst="roundRect">
                  <a:avLst>
                    <a:gd name="adj" fmla="val 8639"/>
                  </a:avLst>
                </a:prstGeom>
                <a:solidFill>
                  <a:schemeClr val="tx2">
                    <a:lumMod val="60000"/>
                    <a:lumOff val="4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ko-KR" altLang="en-US"/>
                </a:p>
              </p:txBody>
            </p:sp>
            <p:sp>
              <p:nvSpPr>
                <p:cNvPr id="77" name="TextBox 76"/>
                <p:cNvSpPr txBox="1"/>
                <p:nvPr/>
              </p:nvSpPr>
              <p:spPr>
                <a:xfrm>
                  <a:off x="3779912" y="1556793"/>
                  <a:ext cx="1584176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600" dirty="0" smtClean="0">
                      <a:solidFill>
                        <a:schemeClr val="bg1"/>
                      </a:solidFill>
                    </a:rPr>
                    <a:t>㈜</a:t>
                  </a:r>
                  <a:r>
                    <a:rPr lang="ko-KR" altLang="en-US" sz="1600" dirty="0" err="1" smtClean="0">
                      <a:solidFill>
                        <a:schemeClr val="bg1"/>
                      </a:solidFill>
                    </a:rPr>
                    <a:t>비너젠</a:t>
                  </a:r>
                  <a:endParaRPr lang="en-US" altLang="ko-KR" sz="1600" dirty="0" smtClean="0">
                    <a:solidFill>
                      <a:schemeClr val="bg1"/>
                    </a:solidFill>
                  </a:endParaRPr>
                </a:p>
                <a:p>
                  <a:pPr algn="ctr"/>
                  <a:r>
                    <a:rPr lang="ko-KR" altLang="en-US" sz="1600" dirty="0" smtClean="0">
                      <a:solidFill>
                        <a:schemeClr val="bg1"/>
                      </a:solidFill>
                    </a:rPr>
                    <a:t>미국법인 </a:t>
                  </a:r>
                  <a:endParaRPr lang="ko-KR" altLang="en-US" sz="1600" dirty="0">
                    <a:solidFill>
                      <a:schemeClr val="bg1"/>
                    </a:solidFill>
                  </a:endParaRPr>
                </a:p>
              </p:txBody>
            </p:sp>
          </p:grpSp>
        </p:grpSp>
        <p:cxnSp>
          <p:nvCxnSpPr>
            <p:cNvPr id="79" name="직선 연결선 78"/>
            <p:cNvCxnSpPr>
              <a:endCxn id="19" idx="5"/>
            </p:cNvCxnSpPr>
            <p:nvPr/>
          </p:nvCxnSpPr>
          <p:spPr>
            <a:xfrm flipH="1" flipV="1">
              <a:off x="5315170" y="3823745"/>
              <a:ext cx="696990" cy="1981519"/>
            </a:xfrm>
            <a:prstGeom prst="line">
              <a:avLst/>
            </a:prstGeom>
            <a:ln>
              <a:tailEnd type="oval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2" name="직선 연결선 81"/>
            <p:cNvCxnSpPr/>
            <p:nvPr/>
          </p:nvCxnSpPr>
          <p:spPr>
            <a:xfrm>
              <a:off x="6012160" y="5805264"/>
              <a:ext cx="1728192" cy="0"/>
            </a:xfrm>
            <a:prstGeom prst="line">
              <a:avLst/>
            </a:prstGeom>
            <a:ln>
              <a:tailEnd type="oval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7" name="그룹 73"/>
          <p:cNvGrpSpPr/>
          <p:nvPr/>
        </p:nvGrpSpPr>
        <p:grpSpPr>
          <a:xfrm>
            <a:off x="5315170" y="1412776"/>
            <a:ext cx="2425182" cy="1726031"/>
            <a:chOff x="5315170" y="1412776"/>
            <a:chExt cx="2425182" cy="1726031"/>
          </a:xfrm>
        </p:grpSpPr>
        <p:cxnSp>
          <p:nvCxnSpPr>
            <p:cNvPr id="44" name="직선 연결선 43"/>
            <p:cNvCxnSpPr/>
            <p:nvPr/>
          </p:nvCxnSpPr>
          <p:spPr>
            <a:xfrm>
              <a:off x="6012160" y="2564904"/>
              <a:ext cx="1728192" cy="0"/>
            </a:xfrm>
            <a:prstGeom prst="line">
              <a:avLst/>
            </a:prstGeom>
            <a:ln>
              <a:tailEnd type="oval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grpSp>
          <p:nvGrpSpPr>
            <p:cNvPr id="18" name="그룹 72"/>
            <p:cNvGrpSpPr/>
            <p:nvPr/>
          </p:nvGrpSpPr>
          <p:grpSpPr>
            <a:xfrm>
              <a:off x="5315170" y="1412776"/>
              <a:ext cx="2353174" cy="1726031"/>
              <a:chOff x="5315170" y="1412776"/>
              <a:chExt cx="2353174" cy="1726031"/>
            </a:xfrm>
          </p:grpSpPr>
          <p:cxnSp>
            <p:nvCxnSpPr>
              <p:cNvPr id="46" name="직선 연결선 45"/>
              <p:cNvCxnSpPr>
                <a:endCxn id="19" idx="7"/>
              </p:cNvCxnSpPr>
              <p:nvPr/>
            </p:nvCxnSpPr>
            <p:spPr>
              <a:xfrm flipH="1">
                <a:off x="5315170" y="2564904"/>
                <a:ext cx="696990" cy="573903"/>
              </a:xfrm>
              <a:prstGeom prst="line">
                <a:avLst/>
              </a:prstGeom>
              <a:ln>
                <a:headEnd type="none"/>
                <a:tailEnd type="oval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grpSp>
            <p:nvGrpSpPr>
              <p:cNvPr id="20" name="그룹 85"/>
              <p:cNvGrpSpPr/>
              <p:nvPr/>
            </p:nvGrpSpPr>
            <p:grpSpPr>
              <a:xfrm>
                <a:off x="6084168" y="1412776"/>
                <a:ext cx="1584176" cy="1080120"/>
                <a:chOff x="3707904" y="1052736"/>
                <a:chExt cx="1584176" cy="1080120"/>
              </a:xfrm>
            </p:grpSpPr>
            <p:pic>
              <p:nvPicPr>
                <p:cNvPr id="87" name="Picture 2"/>
                <p:cNvPicPr>
                  <a:picLocks noChangeAspect="1" noChangeArrowheads="1"/>
                </p:cNvPicPr>
                <p:nvPr/>
              </p:nvPicPr>
              <p:blipFill>
                <a:blip r:embed="rId8" cstate="print">
                  <a:lum bright="-10000" contrast="40000"/>
                </a:blip>
                <a:stretch>
                  <a:fillRect/>
                </a:stretch>
              </p:blipFill>
              <p:spPr bwMode="auto">
                <a:xfrm>
                  <a:off x="3851920" y="1052736"/>
                  <a:ext cx="1400175" cy="504825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sp>
              <p:nvSpPr>
                <p:cNvPr id="88" name="AutoShape 171"/>
                <p:cNvSpPr>
                  <a:spLocks noChangeArrowheads="1"/>
                </p:cNvSpPr>
                <p:nvPr/>
              </p:nvSpPr>
              <p:spPr bwMode="auto">
                <a:xfrm>
                  <a:off x="3707904" y="1556793"/>
                  <a:ext cx="1584176" cy="576063"/>
                </a:xfrm>
                <a:prstGeom prst="roundRect">
                  <a:avLst>
                    <a:gd name="adj" fmla="val 8639"/>
                  </a:avLst>
                </a:prstGeom>
                <a:solidFill>
                  <a:schemeClr val="tx2">
                    <a:lumMod val="60000"/>
                    <a:lumOff val="4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ko-KR" altLang="en-US"/>
                </a:p>
              </p:txBody>
            </p:sp>
            <p:sp>
              <p:nvSpPr>
                <p:cNvPr id="89" name="TextBox 88"/>
                <p:cNvSpPr txBox="1"/>
                <p:nvPr/>
              </p:nvSpPr>
              <p:spPr>
                <a:xfrm>
                  <a:off x="3851920" y="1548081"/>
                  <a:ext cx="1224136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600" dirty="0" smtClean="0">
                      <a:solidFill>
                        <a:schemeClr val="bg1"/>
                      </a:solidFill>
                    </a:rPr>
                    <a:t>㈜</a:t>
                  </a:r>
                  <a:r>
                    <a:rPr lang="ko-KR" altLang="en-US" sz="1600" dirty="0" err="1" smtClean="0">
                      <a:solidFill>
                        <a:schemeClr val="bg1"/>
                      </a:solidFill>
                    </a:rPr>
                    <a:t>보타메디</a:t>
                  </a:r>
                  <a:endParaRPr lang="en-US" altLang="ko-KR" sz="1600" dirty="0" smtClean="0">
                    <a:solidFill>
                      <a:schemeClr val="bg1"/>
                    </a:solidFill>
                  </a:endParaRPr>
                </a:p>
                <a:p>
                  <a:pPr algn="ctr"/>
                  <a:r>
                    <a:rPr lang="ko-KR" altLang="en-US" sz="1600" dirty="0" smtClean="0">
                      <a:solidFill>
                        <a:schemeClr val="bg1"/>
                      </a:solidFill>
                    </a:rPr>
                    <a:t>제주법인</a:t>
                  </a:r>
                  <a:endParaRPr lang="ko-KR" altLang="en-US" sz="1600" dirty="0">
                    <a:solidFill>
                      <a:schemeClr val="bg1"/>
                    </a:solidFill>
                  </a:endParaRPr>
                </a:p>
              </p:txBody>
            </p:sp>
          </p:grpSp>
        </p:grpSp>
      </p:grpSp>
      <p:grpSp>
        <p:nvGrpSpPr>
          <p:cNvPr id="21" name="그룹 83"/>
          <p:cNvGrpSpPr/>
          <p:nvPr/>
        </p:nvGrpSpPr>
        <p:grpSpPr>
          <a:xfrm>
            <a:off x="1187624" y="3823745"/>
            <a:ext cx="2617083" cy="1981519"/>
            <a:chOff x="1187624" y="3823745"/>
            <a:chExt cx="2617083" cy="1981519"/>
          </a:xfrm>
        </p:grpSpPr>
        <p:grpSp>
          <p:nvGrpSpPr>
            <p:cNvPr id="22" name="그룹 89"/>
            <p:cNvGrpSpPr/>
            <p:nvPr/>
          </p:nvGrpSpPr>
          <p:grpSpPr>
            <a:xfrm>
              <a:off x="1259632" y="4509120"/>
              <a:ext cx="1584176" cy="1224136"/>
              <a:chOff x="1115616" y="4437112"/>
              <a:chExt cx="1584176" cy="1224136"/>
            </a:xfrm>
          </p:grpSpPr>
          <p:grpSp>
            <p:nvGrpSpPr>
              <p:cNvPr id="23" name="그룹 47"/>
              <p:cNvGrpSpPr/>
              <p:nvPr/>
            </p:nvGrpSpPr>
            <p:grpSpPr>
              <a:xfrm>
                <a:off x="1115616" y="4581128"/>
                <a:ext cx="1584176" cy="1080120"/>
                <a:chOff x="3707904" y="1052736"/>
                <a:chExt cx="1584176" cy="1080120"/>
              </a:xfrm>
            </p:grpSpPr>
            <p:pic>
              <p:nvPicPr>
                <p:cNvPr id="2050" name="Picture 2"/>
                <p:cNvPicPr>
                  <a:picLocks noChangeAspect="1" noChangeArrowheads="1"/>
                </p:cNvPicPr>
                <p:nvPr/>
              </p:nvPicPr>
              <p:blipFill>
                <a:blip r:embed="rId8" cstate="print">
                  <a:clrChange>
                    <a:clrFrom>
                      <a:srgbClr val="EAF3F5"/>
                    </a:clrFrom>
                    <a:clrTo>
                      <a:srgbClr val="EAF3F5">
                        <a:alpha val="0"/>
                      </a:srgbClr>
                    </a:clrTo>
                  </a:clrChange>
                  <a:lum bright="-10000" contrast="40000"/>
                </a:blip>
                <a:stretch>
                  <a:fillRect/>
                </a:stretch>
              </p:blipFill>
              <p:spPr bwMode="auto">
                <a:xfrm>
                  <a:off x="3851920" y="1052736"/>
                  <a:ext cx="1400175" cy="504825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sp>
              <p:nvSpPr>
                <p:cNvPr id="29" name="AutoShape 171"/>
                <p:cNvSpPr>
                  <a:spLocks noChangeArrowheads="1"/>
                </p:cNvSpPr>
                <p:nvPr/>
              </p:nvSpPr>
              <p:spPr bwMode="auto">
                <a:xfrm>
                  <a:off x="3707904" y="1556793"/>
                  <a:ext cx="1584176" cy="576063"/>
                </a:xfrm>
                <a:prstGeom prst="roundRect">
                  <a:avLst>
                    <a:gd name="adj" fmla="val 8639"/>
                  </a:avLst>
                </a:prstGeom>
                <a:solidFill>
                  <a:schemeClr val="tx2">
                    <a:lumMod val="60000"/>
                    <a:lumOff val="4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ko-KR" altLang="en-US"/>
                </a:p>
              </p:txBody>
            </p:sp>
            <p:sp>
              <p:nvSpPr>
                <p:cNvPr id="31" name="TextBox 30"/>
                <p:cNvSpPr txBox="1"/>
                <p:nvPr/>
              </p:nvSpPr>
              <p:spPr>
                <a:xfrm>
                  <a:off x="3851920" y="1548081"/>
                  <a:ext cx="1224136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600" dirty="0" smtClean="0">
                      <a:solidFill>
                        <a:schemeClr val="bg1"/>
                      </a:solidFill>
                    </a:rPr>
                    <a:t>㈜</a:t>
                  </a:r>
                  <a:r>
                    <a:rPr lang="ko-KR" altLang="en-US" sz="1600" dirty="0" err="1" smtClean="0">
                      <a:solidFill>
                        <a:schemeClr val="bg1"/>
                      </a:solidFill>
                    </a:rPr>
                    <a:t>보타메디</a:t>
                  </a:r>
                  <a:endParaRPr lang="en-US" altLang="ko-KR" sz="1600" dirty="0" smtClean="0">
                    <a:solidFill>
                      <a:schemeClr val="bg1"/>
                    </a:solidFill>
                  </a:endParaRPr>
                </a:p>
                <a:p>
                  <a:pPr algn="ctr"/>
                  <a:r>
                    <a:rPr lang="ko-KR" altLang="en-US" sz="1600" dirty="0" smtClean="0">
                      <a:solidFill>
                        <a:schemeClr val="bg1"/>
                      </a:solidFill>
                    </a:rPr>
                    <a:t>홍콩법인</a:t>
                  </a:r>
                  <a:endParaRPr lang="ko-KR" altLang="en-US" sz="1600" dirty="0">
                    <a:solidFill>
                      <a:schemeClr val="bg1"/>
                    </a:solidFill>
                  </a:endParaRPr>
                </a:p>
              </p:txBody>
            </p:sp>
          </p:grpSp>
          <p:pic>
            <p:nvPicPr>
              <p:cNvPr id="2055" name="Picture 7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2267744" y="4437112"/>
                <a:ext cx="328971" cy="2160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24" name="그룹 90"/>
            <p:cNvGrpSpPr/>
            <p:nvPr/>
          </p:nvGrpSpPr>
          <p:grpSpPr>
            <a:xfrm>
              <a:off x="1187624" y="3823745"/>
              <a:ext cx="2617083" cy="1981519"/>
              <a:chOff x="3707904" y="223345"/>
              <a:chExt cx="2617083" cy="1981519"/>
            </a:xfrm>
          </p:grpSpPr>
          <p:cxnSp>
            <p:nvCxnSpPr>
              <p:cNvPr id="92" name="직선 연결선 91"/>
              <p:cNvCxnSpPr/>
              <p:nvPr/>
            </p:nvCxnSpPr>
            <p:spPr>
              <a:xfrm>
                <a:off x="3707904" y="2204864"/>
                <a:ext cx="1728192" cy="0"/>
              </a:xfrm>
              <a:prstGeom prst="line">
                <a:avLst/>
              </a:prstGeom>
              <a:ln>
                <a:headEnd type="oval"/>
                <a:tailEnd type="non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93" name="직선 연결선 92"/>
              <p:cNvCxnSpPr>
                <a:endCxn id="19" idx="3"/>
              </p:cNvCxnSpPr>
              <p:nvPr/>
            </p:nvCxnSpPr>
            <p:spPr>
              <a:xfrm flipV="1">
                <a:off x="5436097" y="223345"/>
                <a:ext cx="888890" cy="1981519"/>
              </a:xfrm>
              <a:prstGeom prst="line">
                <a:avLst/>
              </a:prstGeom>
              <a:ln>
                <a:headEnd type="none"/>
                <a:tailEnd type="oval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5" name="그룹 84"/>
          <p:cNvGrpSpPr/>
          <p:nvPr/>
        </p:nvGrpSpPr>
        <p:grpSpPr>
          <a:xfrm>
            <a:off x="683568" y="3068961"/>
            <a:ext cx="2808312" cy="1154288"/>
            <a:chOff x="683568" y="3068961"/>
            <a:chExt cx="2808312" cy="1154288"/>
          </a:xfrm>
        </p:grpSpPr>
        <p:grpSp>
          <p:nvGrpSpPr>
            <p:cNvPr id="26" name="그룹 102"/>
            <p:cNvGrpSpPr/>
            <p:nvPr/>
          </p:nvGrpSpPr>
          <p:grpSpPr>
            <a:xfrm>
              <a:off x="683568" y="3068961"/>
              <a:ext cx="1813093" cy="1080119"/>
              <a:chOff x="827584" y="2852936"/>
              <a:chExt cx="1813093" cy="1080119"/>
            </a:xfrm>
          </p:grpSpPr>
          <p:pic>
            <p:nvPicPr>
              <p:cNvPr id="2056" name="Picture 8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827584" y="2852936"/>
                <a:ext cx="1813093" cy="5040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27" name="그룹 99"/>
              <p:cNvGrpSpPr/>
              <p:nvPr/>
            </p:nvGrpSpPr>
            <p:grpSpPr>
              <a:xfrm>
                <a:off x="899592" y="3356992"/>
                <a:ext cx="1584176" cy="576063"/>
                <a:chOff x="3779912" y="1556793"/>
                <a:chExt cx="1584176" cy="576063"/>
              </a:xfrm>
            </p:grpSpPr>
            <p:sp>
              <p:nvSpPr>
                <p:cNvPr id="101" name="AutoShape 171"/>
                <p:cNvSpPr>
                  <a:spLocks noChangeArrowheads="1"/>
                </p:cNvSpPr>
                <p:nvPr/>
              </p:nvSpPr>
              <p:spPr bwMode="auto">
                <a:xfrm>
                  <a:off x="3779912" y="1556793"/>
                  <a:ext cx="1584176" cy="576063"/>
                </a:xfrm>
                <a:prstGeom prst="roundRect">
                  <a:avLst>
                    <a:gd name="adj" fmla="val 8639"/>
                  </a:avLst>
                </a:prstGeom>
                <a:solidFill>
                  <a:schemeClr val="tx2">
                    <a:lumMod val="60000"/>
                    <a:lumOff val="4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ko-KR" altLang="en-US"/>
                </a:p>
              </p:txBody>
            </p:sp>
            <p:sp>
              <p:nvSpPr>
                <p:cNvPr id="102" name="TextBox 101"/>
                <p:cNvSpPr txBox="1"/>
                <p:nvPr/>
              </p:nvSpPr>
              <p:spPr>
                <a:xfrm>
                  <a:off x="3779912" y="1628800"/>
                  <a:ext cx="1584176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600" dirty="0" smtClean="0">
                      <a:solidFill>
                        <a:schemeClr val="bg1"/>
                      </a:solidFill>
                    </a:rPr>
                    <a:t>㈜</a:t>
                  </a:r>
                  <a:r>
                    <a:rPr lang="en-US" altLang="ko-KR" sz="1600" dirty="0" smtClean="0">
                      <a:solidFill>
                        <a:schemeClr val="bg1"/>
                      </a:solidFill>
                    </a:rPr>
                    <a:t>SNC</a:t>
                  </a:r>
                  <a:r>
                    <a:rPr lang="ko-KR" altLang="en-US" sz="1600" dirty="0" err="1" smtClean="0">
                      <a:solidFill>
                        <a:schemeClr val="bg1"/>
                      </a:solidFill>
                    </a:rPr>
                    <a:t>씨놀</a:t>
                  </a:r>
                  <a:endParaRPr lang="ko-KR" altLang="en-US" sz="1600" dirty="0">
                    <a:solidFill>
                      <a:schemeClr val="bg1"/>
                    </a:solidFill>
                  </a:endParaRPr>
                </a:p>
              </p:txBody>
            </p:sp>
          </p:grpSp>
        </p:grpSp>
        <p:grpSp>
          <p:nvGrpSpPr>
            <p:cNvPr id="30" name="그룹 103"/>
            <p:cNvGrpSpPr/>
            <p:nvPr/>
          </p:nvGrpSpPr>
          <p:grpSpPr>
            <a:xfrm>
              <a:off x="683568" y="3481276"/>
              <a:ext cx="2808312" cy="741973"/>
              <a:chOff x="3707904" y="1462891"/>
              <a:chExt cx="2808312" cy="741973"/>
            </a:xfrm>
          </p:grpSpPr>
          <p:cxnSp>
            <p:nvCxnSpPr>
              <p:cNvPr id="105" name="직선 연결선 104"/>
              <p:cNvCxnSpPr/>
              <p:nvPr/>
            </p:nvCxnSpPr>
            <p:spPr>
              <a:xfrm>
                <a:off x="3707904" y="2204864"/>
                <a:ext cx="1728192" cy="0"/>
              </a:xfrm>
              <a:prstGeom prst="line">
                <a:avLst/>
              </a:prstGeom>
              <a:ln>
                <a:headEnd type="oval"/>
                <a:tailEnd type="non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06" name="직선 연결선 105"/>
              <p:cNvCxnSpPr>
                <a:endCxn id="19" idx="2"/>
              </p:cNvCxnSpPr>
              <p:nvPr/>
            </p:nvCxnSpPr>
            <p:spPr>
              <a:xfrm flipV="1">
                <a:off x="5436097" y="1462891"/>
                <a:ext cx="1080119" cy="741973"/>
              </a:xfrm>
              <a:prstGeom prst="line">
                <a:avLst/>
              </a:prstGeom>
              <a:ln>
                <a:headEnd type="none"/>
                <a:tailEnd type="oval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048" name="그룹 80"/>
          <p:cNvGrpSpPr/>
          <p:nvPr/>
        </p:nvGrpSpPr>
        <p:grpSpPr>
          <a:xfrm>
            <a:off x="3635896" y="3965600"/>
            <a:ext cx="1728193" cy="2437622"/>
            <a:chOff x="3635896" y="3965600"/>
            <a:chExt cx="1728193" cy="2437622"/>
          </a:xfrm>
        </p:grpSpPr>
        <p:grpSp>
          <p:nvGrpSpPr>
            <p:cNvPr id="2049" name="그룹 113"/>
            <p:cNvGrpSpPr/>
            <p:nvPr/>
          </p:nvGrpSpPr>
          <p:grpSpPr>
            <a:xfrm>
              <a:off x="3635896" y="3965600"/>
              <a:ext cx="1728193" cy="2437622"/>
              <a:chOff x="3707904" y="-232757"/>
              <a:chExt cx="1728193" cy="2437622"/>
            </a:xfrm>
          </p:grpSpPr>
          <p:cxnSp>
            <p:nvCxnSpPr>
              <p:cNvPr id="115" name="직선 연결선 114"/>
              <p:cNvCxnSpPr/>
              <p:nvPr/>
            </p:nvCxnSpPr>
            <p:spPr>
              <a:xfrm>
                <a:off x="3707904" y="2204864"/>
                <a:ext cx="1728192" cy="0"/>
              </a:xfrm>
              <a:prstGeom prst="line">
                <a:avLst/>
              </a:prstGeom>
              <a:ln>
                <a:headEnd type="oval"/>
                <a:tailEnd type="non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16" name="직선 연결선 115"/>
              <p:cNvCxnSpPr>
                <a:endCxn id="19" idx="4"/>
              </p:cNvCxnSpPr>
              <p:nvPr/>
            </p:nvCxnSpPr>
            <p:spPr>
              <a:xfrm flipH="1" flipV="1">
                <a:off x="4631947" y="-232757"/>
                <a:ext cx="804150" cy="2437622"/>
              </a:xfrm>
              <a:prstGeom prst="line">
                <a:avLst/>
              </a:prstGeom>
              <a:ln>
                <a:headEnd type="none"/>
                <a:tailEnd type="oval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2057" name="그룹 117"/>
            <p:cNvGrpSpPr/>
            <p:nvPr/>
          </p:nvGrpSpPr>
          <p:grpSpPr>
            <a:xfrm>
              <a:off x="3707904" y="5301208"/>
              <a:ext cx="1584176" cy="1008112"/>
              <a:chOff x="3779912" y="5301208"/>
              <a:chExt cx="1584176" cy="1008112"/>
            </a:xfrm>
          </p:grpSpPr>
          <p:pic>
            <p:nvPicPr>
              <p:cNvPr id="119" name="Picture 9"/>
              <p:cNvPicPr>
                <a:picLocks noChangeAspect="1" noChangeArrowheads="1"/>
              </p:cNvPicPr>
              <p:nvPr/>
            </p:nvPicPr>
            <p:blipFill>
              <a:blip r:embed="rId11" cstate="print">
                <a:lum bright="40000" contrast="40000"/>
              </a:blip>
              <a:stretch>
                <a:fillRect/>
              </a:stretch>
            </p:blipFill>
            <p:spPr bwMode="auto">
              <a:xfrm>
                <a:off x="3851920" y="5301208"/>
                <a:ext cx="1368152" cy="417119"/>
              </a:xfrm>
              <a:prstGeom prst="rect">
                <a:avLst/>
              </a:prstGeom>
              <a:noFill/>
              <a:ln>
                <a:noFill/>
              </a:ln>
            </p:spPr>
          </p:pic>
          <p:grpSp>
            <p:nvGrpSpPr>
              <p:cNvPr id="2058" name="그룹 109"/>
              <p:cNvGrpSpPr/>
              <p:nvPr/>
            </p:nvGrpSpPr>
            <p:grpSpPr>
              <a:xfrm>
                <a:off x="3779912" y="5733257"/>
                <a:ext cx="1584176" cy="576063"/>
                <a:chOff x="3779912" y="1556793"/>
                <a:chExt cx="1584176" cy="576063"/>
              </a:xfrm>
            </p:grpSpPr>
            <p:sp>
              <p:nvSpPr>
                <p:cNvPr id="121" name="AutoShape 171"/>
                <p:cNvSpPr>
                  <a:spLocks noChangeArrowheads="1"/>
                </p:cNvSpPr>
                <p:nvPr/>
              </p:nvSpPr>
              <p:spPr bwMode="auto">
                <a:xfrm>
                  <a:off x="3779912" y="1556793"/>
                  <a:ext cx="1584176" cy="576063"/>
                </a:xfrm>
                <a:prstGeom prst="roundRect">
                  <a:avLst>
                    <a:gd name="adj" fmla="val 8639"/>
                  </a:avLst>
                </a:prstGeom>
                <a:solidFill>
                  <a:schemeClr val="tx2">
                    <a:lumMod val="60000"/>
                    <a:lumOff val="4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ko-KR" altLang="en-US"/>
                </a:p>
              </p:txBody>
            </p:sp>
            <p:sp>
              <p:nvSpPr>
                <p:cNvPr id="122" name="TextBox 121"/>
                <p:cNvSpPr txBox="1"/>
                <p:nvPr/>
              </p:nvSpPr>
              <p:spPr>
                <a:xfrm>
                  <a:off x="3779912" y="1628800"/>
                  <a:ext cx="1584176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600" dirty="0" smtClean="0">
                      <a:solidFill>
                        <a:schemeClr val="bg1"/>
                      </a:solidFill>
                    </a:rPr>
                    <a:t>㈜</a:t>
                  </a:r>
                  <a:r>
                    <a:rPr lang="ko-KR" altLang="en-US" sz="1600" dirty="0" err="1" smtClean="0">
                      <a:solidFill>
                        <a:schemeClr val="bg1"/>
                      </a:solidFill>
                    </a:rPr>
                    <a:t>씨놀홍삼</a:t>
                  </a:r>
                  <a:endParaRPr lang="ko-KR" altLang="en-US" sz="1600" dirty="0">
                    <a:solidFill>
                      <a:schemeClr val="bg1"/>
                    </a:solidFill>
                  </a:endParaRPr>
                </a:p>
              </p:txBody>
            </p:sp>
          </p:grpSp>
        </p:grpSp>
      </p:grpSp>
      <p:pic>
        <p:nvPicPr>
          <p:cNvPr id="95" name="Picture 3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63788" y="48625"/>
            <a:ext cx="576064" cy="501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8" name="직사각형 77"/>
          <p:cNvSpPr/>
          <p:nvPr/>
        </p:nvSpPr>
        <p:spPr>
          <a:xfrm>
            <a:off x="5562186" y="6554541"/>
            <a:ext cx="35818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/>
              <a:t>※ </a:t>
            </a:r>
            <a:r>
              <a:rPr lang="ko-KR" altLang="en-US" dirty="0" err="1" smtClean="0"/>
              <a:t>헬씨라이프</a:t>
            </a:r>
            <a:r>
              <a:rPr lang="ko-KR" altLang="en-US" dirty="0" smtClean="0"/>
              <a:t> 사업설명서 발췌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56127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2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23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1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 L 0.25 -0.33302  E" pathEditMode="relative" ptsTypes="">
                                      <p:cBhvr>
                                        <p:cTn id="32" dur="1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 L 0.25 0  E" pathEditMode="relative" ptsTypes="">
                                      <p:cBhvr>
                                        <p:cTn id="41" dur="1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 L 0.25 0.33302  E" pathEditMode="relative" ptsTypes="">
                                      <p:cBhvr>
                                        <p:cTn id="50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04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59" dur="1000" spd="-1000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1.11111E-6 3.3765E-6 L -0.21268 0.28307 " pathEditMode="relative" ptsTypes="AA">
                                      <p:cBhvr>
                                        <p:cTn id="68" dur="1000" spd="-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000"/>
                            </p:stCondLst>
                            <p:childTnLst>
                              <p:par>
                                <p:cTn id="7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6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77" dur="1000" spd="-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5E-6 -6.83626E-6 L -0.25209 -0.27267 " pathEditMode="relative" ptsTypes="AA">
                                      <p:cBhvr>
                                        <p:cTn id="86" dur="1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179569"/>
            <a:ext cx="6777715" cy="4697704"/>
          </a:xfrm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 err="1" smtClean="0"/>
              <a:t>헬시라이프</a:t>
            </a:r>
            <a:r>
              <a:rPr lang="en-US" altLang="ko-KR" dirty="0" smtClean="0"/>
              <a:t>/</a:t>
            </a:r>
            <a:r>
              <a:rPr lang="ko-KR" altLang="en-US" dirty="0" smtClean="0"/>
              <a:t>미래의료재단 </a:t>
            </a:r>
            <a:r>
              <a:rPr lang="en-US" altLang="ko-KR" dirty="0" smtClean="0"/>
              <a:t>- </a:t>
            </a:r>
            <a:r>
              <a:rPr lang="ko-KR" altLang="en-US" dirty="0" err="1" smtClean="0"/>
              <a:t>이행우</a:t>
            </a:r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359025" y="6093296"/>
            <a:ext cx="8784975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ko-KR" dirty="0" smtClean="0"/>
              <a:t>                                    ※ &lt;</a:t>
            </a:r>
            <a:r>
              <a:rPr lang="ko-KR" altLang="en-US" dirty="0" err="1" smtClean="0"/>
              <a:t>제주의소리</a:t>
            </a:r>
            <a:r>
              <a:rPr lang="en-US" altLang="ko-KR" dirty="0" smtClean="0"/>
              <a:t>&gt;, </a:t>
            </a:r>
            <a:r>
              <a:rPr lang="ko-KR" altLang="en-US" dirty="0" smtClean="0"/>
              <a:t> </a:t>
            </a:r>
            <a:r>
              <a:rPr lang="en-US" altLang="ko-KR" dirty="0" smtClean="0"/>
              <a:t>2006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6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28</a:t>
            </a:r>
            <a:r>
              <a:rPr lang="ko-KR" altLang="en-US" dirty="0" smtClean="0"/>
              <a:t>일자  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010112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1637" y="404812"/>
            <a:ext cx="5800725" cy="6048375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7034775" y="6544562"/>
            <a:ext cx="2143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/>
              <a:t>※ </a:t>
            </a:r>
            <a:r>
              <a:rPr lang="ko-KR" altLang="en-US" dirty="0" err="1" smtClean="0"/>
              <a:t>네이버뉴스</a:t>
            </a:r>
            <a:r>
              <a:rPr lang="ko-KR" altLang="en-US" dirty="0" smtClean="0"/>
              <a:t> 발췌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089789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61" y="313678"/>
            <a:ext cx="9133740" cy="6216161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4788024" y="6093296"/>
            <a:ext cx="4320481" cy="36933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ko-KR" dirty="0"/>
              <a:t>※ </a:t>
            </a:r>
            <a:r>
              <a:rPr lang="ko-KR" altLang="en-US" dirty="0" smtClean="0"/>
              <a:t>다단계 판매업 </a:t>
            </a:r>
            <a:r>
              <a:rPr lang="ko-KR" altLang="en-US" dirty="0" err="1" smtClean="0"/>
              <a:t>헬씨라이프</a:t>
            </a:r>
            <a:r>
              <a:rPr lang="ko-KR" altLang="en-US" dirty="0" smtClean="0"/>
              <a:t>  </a:t>
            </a:r>
            <a:r>
              <a:rPr lang="ko-KR" altLang="en-US" dirty="0"/>
              <a:t>홈페이지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113622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280213"/>
            <a:ext cx="9144000" cy="5741076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3923929" y="6093296"/>
            <a:ext cx="5112568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ko-KR" dirty="0"/>
              <a:t>※ </a:t>
            </a:r>
            <a:r>
              <a:rPr lang="en-US" altLang="ko-KR" dirty="0" smtClean="0"/>
              <a:t>38</a:t>
            </a:r>
            <a:r>
              <a:rPr lang="ko-KR" altLang="en-US" dirty="0" smtClean="0"/>
              <a:t>커뮤니케이션 </a:t>
            </a:r>
            <a:r>
              <a:rPr lang="ko-KR" altLang="en-US" dirty="0" err="1" smtClean="0"/>
              <a:t>보타메디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주주토론방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044757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393" y="285728"/>
            <a:ext cx="9144000" cy="5591544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6081" y="5875846"/>
            <a:ext cx="9137920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ko-KR" dirty="0" smtClean="0"/>
              <a:t>※ </a:t>
            </a:r>
            <a:r>
              <a:rPr lang="ko-KR" altLang="en-US" dirty="0" err="1" smtClean="0"/>
              <a:t>헬씨라이프</a:t>
            </a:r>
            <a:r>
              <a:rPr lang="ko-KR" altLang="en-US" dirty="0" smtClean="0"/>
              <a:t>  부회장 김성수 특강 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헬시라이프</a:t>
            </a:r>
            <a:r>
              <a:rPr lang="ko-KR" altLang="en-US" dirty="0" smtClean="0"/>
              <a:t> 영업자 홈페이지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“</a:t>
            </a:r>
            <a:r>
              <a:rPr lang="ko-KR" altLang="en-US" dirty="0" smtClean="0"/>
              <a:t>제주에 녹지병원</a:t>
            </a:r>
            <a:r>
              <a:rPr lang="en-US" altLang="ko-KR" dirty="0" smtClean="0"/>
              <a:t>, 9</a:t>
            </a:r>
            <a:r>
              <a:rPr lang="ko-KR" altLang="en-US" dirty="0" smtClean="0"/>
              <a:t>월에 오픈</a:t>
            </a:r>
            <a:r>
              <a:rPr lang="en-US" altLang="ko-KR" dirty="0" smtClean="0"/>
              <a:t>!~</a:t>
            </a:r>
            <a:r>
              <a:rPr lang="ko-KR" altLang="en-US" dirty="0" smtClean="0"/>
              <a:t>녹지병원의 운영권을 미래의료재단이 </a:t>
            </a:r>
            <a:r>
              <a:rPr lang="ko-KR" altLang="en-US" dirty="0" err="1" smtClean="0"/>
              <a:t>갖게되었다</a:t>
            </a:r>
            <a:r>
              <a:rPr lang="en-US" altLang="ko-KR" dirty="0" smtClean="0"/>
              <a:t>… </a:t>
            </a:r>
            <a:r>
              <a:rPr lang="ko-KR" altLang="en-US" dirty="0" smtClean="0"/>
              <a:t>대한민국에 </a:t>
            </a:r>
            <a:r>
              <a:rPr lang="ko-KR" altLang="en-US" dirty="0" err="1" smtClean="0"/>
              <a:t>최조</a:t>
            </a:r>
            <a:r>
              <a:rPr lang="ko-KR" altLang="en-US" dirty="0" smtClean="0"/>
              <a:t> 영리병원이 설립 </a:t>
            </a:r>
            <a:r>
              <a:rPr lang="en-US" altLang="ko-KR" dirty="0" smtClean="0"/>
              <a:t>-&gt; </a:t>
            </a:r>
            <a:r>
              <a:rPr lang="ko-KR" altLang="en-US" dirty="0" err="1" smtClean="0"/>
              <a:t>이병원의</a:t>
            </a:r>
            <a:r>
              <a:rPr lang="ko-KR" altLang="en-US" dirty="0" smtClean="0"/>
              <a:t> 운영권을 </a:t>
            </a:r>
            <a:r>
              <a:rPr lang="ko-KR" altLang="en-US" dirty="0" err="1" smtClean="0"/>
              <a:t>이행우박사님께서</a:t>
            </a:r>
            <a:r>
              <a:rPr lang="ko-KR" altLang="en-US" dirty="0" smtClean="0"/>
              <a:t> 갖게 된 것은</a:t>
            </a:r>
            <a:r>
              <a:rPr lang="en-US" altLang="ko-KR" dirty="0" smtClean="0"/>
              <a:t>…..”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444141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183"/>
            <a:ext cx="6322496" cy="6858000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6516216" y="836712"/>
            <a:ext cx="24482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/>
              <a:t>※ </a:t>
            </a:r>
            <a:r>
              <a:rPr lang="ko-KR" altLang="en-US" dirty="0" err="1" smtClean="0"/>
              <a:t>헬씨라이프</a:t>
            </a:r>
            <a:r>
              <a:rPr lang="ko-KR" altLang="en-US" dirty="0" smtClean="0"/>
              <a:t> </a:t>
            </a:r>
            <a:r>
              <a:rPr lang="en-US" altLang="ko-KR" dirty="0"/>
              <a:t> </a:t>
            </a:r>
            <a:r>
              <a:rPr lang="ko-KR" altLang="en-US" dirty="0" smtClean="0"/>
              <a:t>영업 </a:t>
            </a:r>
            <a:r>
              <a:rPr lang="ko-KR" altLang="en-US" dirty="0" err="1" smtClean="0"/>
              <a:t>페이스북</a:t>
            </a:r>
            <a:r>
              <a:rPr lang="ko-KR" altLang="en-US" dirty="0" smtClean="0"/>
              <a:t> 내 그룹 자료 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800683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내용 개체 틀 6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제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15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조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의료기관 개설허가 심사의 원칙</a:t>
            </a:r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r>
              <a:rPr lang="ko-KR" altLang="en-US" dirty="0">
                <a:latin typeface="+mj-ea"/>
                <a:ea typeface="+mj-ea"/>
              </a:rPr>
              <a:t> </a:t>
            </a:r>
            <a:r>
              <a:rPr lang="ko-KR" altLang="en-US" sz="2600" dirty="0">
                <a:latin typeface="+mj-ea"/>
                <a:ea typeface="+mj-ea"/>
              </a:rPr>
              <a:t>도지사는 제주특별법 제</a:t>
            </a:r>
            <a:r>
              <a:rPr lang="en-US" altLang="ko-KR" sz="2600" dirty="0">
                <a:latin typeface="+mj-ea"/>
                <a:ea typeface="+mj-ea"/>
              </a:rPr>
              <a:t>307</a:t>
            </a:r>
            <a:r>
              <a:rPr lang="ko-KR" altLang="en-US" sz="2600" dirty="0">
                <a:latin typeface="+mj-ea"/>
                <a:ea typeface="+mj-ea"/>
              </a:rPr>
              <a:t>조에 따른 의료기관</a:t>
            </a:r>
            <a:r>
              <a:rPr lang="en-US" altLang="ko-KR" sz="2600" dirty="0">
                <a:latin typeface="+mj-ea"/>
                <a:ea typeface="+mj-ea"/>
              </a:rPr>
              <a:t>(</a:t>
            </a:r>
            <a:r>
              <a:rPr lang="ko-KR" altLang="en-US" sz="2600" dirty="0">
                <a:latin typeface="+mj-ea"/>
                <a:ea typeface="+mj-ea"/>
              </a:rPr>
              <a:t>이하 “의료기관”이라 한다</a:t>
            </a:r>
            <a:r>
              <a:rPr lang="en-US" altLang="ko-KR" sz="2600" dirty="0">
                <a:latin typeface="+mj-ea"/>
                <a:ea typeface="+mj-ea"/>
              </a:rPr>
              <a:t>)</a:t>
            </a:r>
            <a:r>
              <a:rPr lang="ko-KR" altLang="en-US" sz="2600" dirty="0">
                <a:latin typeface="+mj-ea"/>
                <a:ea typeface="+mj-ea"/>
              </a:rPr>
              <a:t>의 인력운영계획</a:t>
            </a:r>
            <a:r>
              <a:rPr lang="en-US" altLang="ko-KR" sz="2600" dirty="0">
                <a:latin typeface="+mj-ea"/>
                <a:ea typeface="+mj-ea"/>
              </a:rPr>
              <a:t>, </a:t>
            </a:r>
            <a:r>
              <a:rPr lang="ko-KR" altLang="en-US" sz="2600" dirty="0">
                <a:latin typeface="+mj-ea"/>
                <a:ea typeface="+mj-ea"/>
              </a:rPr>
              <a:t>자금조달 방식 등을 종합적으로 검토하여 다음 각 호의 사항에 위배되는지 여부를 심사하여야 한다</a:t>
            </a:r>
            <a:r>
              <a:rPr lang="en-US" altLang="ko-KR" sz="2600" dirty="0">
                <a:latin typeface="+mj-ea"/>
                <a:ea typeface="+mj-ea"/>
              </a:rPr>
              <a:t>.  &lt;</a:t>
            </a:r>
            <a:r>
              <a:rPr lang="ko-KR" altLang="en-US" sz="2600" dirty="0">
                <a:latin typeface="+mj-ea"/>
                <a:ea typeface="+mj-ea"/>
              </a:rPr>
              <a:t>개정 </a:t>
            </a:r>
            <a:r>
              <a:rPr lang="en-US" altLang="ko-KR" sz="2600" dirty="0">
                <a:latin typeface="+mj-ea"/>
                <a:ea typeface="+mj-ea"/>
              </a:rPr>
              <a:t>2016.11.9</a:t>
            </a:r>
            <a:r>
              <a:rPr lang="en-US" altLang="ko-KR" sz="2600" dirty="0" smtClean="0">
                <a:latin typeface="+mj-ea"/>
                <a:ea typeface="+mj-ea"/>
              </a:rPr>
              <a:t>.&gt;</a:t>
            </a:r>
          </a:p>
          <a:p>
            <a:pPr marL="0" indent="0">
              <a:buNone/>
            </a:pPr>
            <a:endParaRPr lang="en-US" altLang="ko-KR" sz="2800" dirty="0" smtClean="0">
              <a:latin typeface="+mj-ea"/>
              <a:ea typeface="+mj-ea"/>
            </a:endParaRPr>
          </a:p>
          <a:p>
            <a:pPr marL="514350" indent="-514350">
              <a:buFont typeface="+mj-lt"/>
              <a:buAutoNum type="arabicPeriod"/>
            </a:pPr>
            <a:r>
              <a:rPr lang="ko-KR" altLang="en-US" sz="2800" dirty="0" smtClean="0">
                <a:solidFill>
                  <a:schemeClr val="tx1"/>
                </a:solidFill>
                <a:latin typeface="+mn-ea"/>
              </a:rPr>
              <a:t>의료기관이 </a:t>
            </a:r>
            <a:r>
              <a:rPr lang="ko-KR" altLang="en-US" sz="2800" dirty="0">
                <a:solidFill>
                  <a:schemeClr val="tx1"/>
                </a:solidFill>
                <a:latin typeface="+mn-ea"/>
              </a:rPr>
              <a:t>양질의 의료서비스를 제공할 수 있는지 </a:t>
            </a:r>
            <a:r>
              <a:rPr lang="ko-KR" altLang="en-US" sz="2800" dirty="0" smtClean="0">
                <a:solidFill>
                  <a:schemeClr val="tx1"/>
                </a:solidFill>
                <a:latin typeface="+mn-ea"/>
              </a:rPr>
              <a:t>여부</a:t>
            </a:r>
            <a:endParaRPr lang="ko-KR" altLang="en-US" sz="2800" dirty="0">
              <a:solidFill>
                <a:schemeClr val="tx1"/>
              </a:solidFill>
              <a:latin typeface="+mn-ea"/>
            </a:endParaRPr>
          </a:p>
          <a:p>
            <a:pPr marL="514350" indent="-514350">
              <a:buFont typeface="+mj-lt"/>
              <a:buAutoNum type="arabicPeriod"/>
            </a:pPr>
            <a:r>
              <a:rPr lang="ko-KR" altLang="en-US" sz="2800" dirty="0" smtClean="0">
                <a:solidFill>
                  <a:srgbClr val="FF0000"/>
                </a:solidFill>
                <a:latin typeface="+mn-ea"/>
              </a:rPr>
              <a:t>내국인 </a:t>
            </a:r>
            <a:r>
              <a:rPr lang="ko-KR" altLang="en-US" sz="2800" dirty="0">
                <a:solidFill>
                  <a:srgbClr val="FF0000"/>
                </a:solidFill>
                <a:latin typeface="+mn-ea"/>
              </a:rPr>
              <a:t>또는 국내법인이 우회투자 등을 통해 실질적으로 국내법인 또는 국내 의료기관이 관여하게 되어 국내 영리법인 허용이라는 오해를 불러일으킬 수 있는지 여부</a:t>
            </a:r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03475" y="332656"/>
            <a:ext cx="8554805" cy="1080120"/>
          </a:xfrm>
        </p:spPr>
        <p:txBody>
          <a:bodyPr>
            <a:normAutofit fontScale="90000"/>
          </a:bodyPr>
          <a:lstStyle/>
          <a:p>
            <a:r>
              <a:rPr lang="ko-KR" altLang="en-US" sz="4000" dirty="0" smtClean="0"/>
              <a:t>제주특별자치도 보건의료 특례 등 조례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sz="4000" dirty="0" smtClean="0"/>
              <a:t>외국인 의료기관 개설 요건 </a:t>
            </a:r>
            <a:r>
              <a:rPr lang="ko-KR" altLang="en-US" sz="4000" dirty="0" smtClean="0">
                <a:solidFill>
                  <a:srgbClr val="FF0000"/>
                </a:solidFill>
              </a:rPr>
              <a:t>위배</a:t>
            </a:r>
            <a:endParaRPr lang="ko-KR" altLang="en-US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7012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내용 개체 틀 9"/>
          <p:cNvSpPr>
            <a:spLocks noGrp="1"/>
          </p:cNvSpPr>
          <p:nvPr>
            <p:ph sz="half" idx="1"/>
          </p:nvPr>
        </p:nvSpPr>
        <p:spPr>
          <a:xfrm>
            <a:off x="325612" y="1643050"/>
            <a:ext cx="4246388" cy="4882294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ko-KR" altLang="en-US" b="1" dirty="0"/>
              <a:t>제16조 (의료기관 개설허가의 사전심사</a:t>
            </a:r>
            <a:r>
              <a:rPr lang="ko-KR" altLang="en-US" dirty="0"/>
              <a:t>) ① 「민원 처리에 관한 법률」 제30조에 따라 제14조의 요건에 적합한 법인은 제주특별법 제307조에 따른 의료기관 개설허가를 신청하기 전에 도지사에게 다음 각 호의 사항이 포함된 사업계획서를 제출하여 의료기관 개설허가 사전심사를 청구할 수 있다.  &lt;개정 2009.11.25, 2011.3.9, 2016.11.9</a:t>
            </a:r>
            <a:r>
              <a:rPr lang="ko-KR" altLang="en-US" dirty="0" smtClean="0"/>
              <a:t>.&gt;</a:t>
            </a:r>
            <a:endParaRPr lang="en-US" altLang="ko-KR" dirty="0" smtClean="0"/>
          </a:p>
          <a:p>
            <a:pPr marL="0" indent="0">
              <a:buNone/>
            </a:pPr>
            <a:endParaRPr lang="ko-KR" altLang="en-US" dirty="0"/>
          </a:p>
          <a:p>
            <a:pPr marL="0" indent="0">
              <a:buNone/>
            </a:pPr>
            <a:r>
              <a:rPr lang="ko-KR" altLang="en-US" dirty="0"/>
              <a:t>  1. 개설할 의료기관의 명칭, 대표자, 규모, 위치, 개설시기 및 시행기간</a:t>
            </a:r>
          </a:p>
          <a:p>
            <a:pPr marL="0" indent="0">
              <a:buNone/>
            </a:pPr>
            <a:r>
              <a:rPr lang="ko-KR" altLang="en-US" dirty="0"/>
              <a:t>  2. 의료사업의 시행내용, 인력 운영계획 및 개설과목</a:t>
            </a:r>
          </a:p>
          <a:p>
            <a:pPr marL="0" indent="0">
              <a:buNone/>
            </a:pPr>
            <a:r>
              <a:rPr lang="ko-KR" altLang="en-US" dirty="0">
                <a:solidFill>
                  <a:srgbClr val="FF0000"/>
                </a:solidFill>
              </a:rPr>
              <a:t>  3. 사업시행자의 유사사업 경험을 증명할 수 있는 자료, 투자규모 및 재원조달방안, 투자의 실행 가능성</a:t>
            </a:r>
          </a:p>
          <a:p>
            <a:pPr marL="0" indent="0">
              <a:buNone/>
            </a:pPr>
            <a:r>
              <a:rPr lang="ko-KR" altLang="en-US" dirty="0"/>
              <a:t>  4. 토지 이용계획 및 주요 관련 사업계획</a:t>
            </a:r>
          </a:p>
          <a:p>
            <a:pPr marL="0" indent="0">
              <a:buNone/>
            </a:pPr>
            <a:r>
              <a:rPr lang="ko-KR" altLang="en-US" dirty="0"/>
              <a:t>  5. 도내 고용효과 등 경제성 분석 및 보건의료체계에 미치는 영향</a:t>
            </a:r>
          </a:p>
        </p:txBody>
      </p:sp>
      <p:sp>
        <p:nvSpPr>
          <p:cNvPr id="11" name="내용 개체 틀 10"/>
          <p:cNvSpPr>
            <a:spLocks noGrp="1"/>
          </p:cNvSpPr>
          <p:nvPr>
            <p:ph sz="half" idx="2"/>
          </p:nvPr>
        </p:nvSpPr>
        <p:spPr>
          <a:xfrm>
            <a:off x="4714876" y="1643050"/>
            <a:ext cx="3961580" cy="4882294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ko-KR" altLang="en-US" dirty="0">
                <a:solidFill>
                  <a:srgbClr val="FF0000"/>
                </a:solidFill>
              </a:rPr>
              <a:t> 6. 그 밖에 도지사가 요청하는 자료</a:t>
            </a:r>
          </a:p>
          <a:p>
            <a:pPr marL="0" indent="0">
              <a:buNone/>
            </a:pPr>
            <a:r>
              <a:rPr lang="ko-KR" altLang="en-US" dirty="0"/>
              <a:t>  ② 도지사는 제1항에 따라 </a:t>
            </a:r>
            <a:r>
              <a:rPr lang="ko-KR" altLang="en-US" dirty="0" err="1"/>
              <a:t>제출받은</a:t>
            </a:r>
            <a:r>
              <a:rPr lang="ko-KR" altLang="en-US" dirty="0"/>
              <a:t> 사업계획서의 타당성을 검토한 후 보건복지부장관의 승인을 받아 제주특별법 제307조에 따른 의료기관 개설에 적합한지를 결정하여 그 결과를 신청인에게 통보하여야 한다.  &lt;개정 2009.11.25, 2011.3.9, 2016.11.9.&gt;</a:t>
            </a:r>
          </a:p>
          <a:p>
            <a:pPr marL="0" indent="0">
              <a:buNone/>
            </a:pPr>
            <a:r>
              <a:rPr lang="ko-KR" altLang="en-US" dirty="0"/>
              <a:t>  ③ 도지사는 제2항에 따라 의료기관의 개설에 적합하다고 인정하여 통보하는 경우에 필요하면 조건을 붙일 수 있다.  &lt;개정 2009.11.25, 2011.3.9&gt;</a:t>
            </a:r>
          </a:p>
          <a:p>
            <a:pPr marL="0" indent="0">
              <a:buNone/>
            </a:pPr>
            <a:r>
              <a:rPr lang="ko-KR" altLang="en-US" dirty="0"/>
              <a:t>  ④ 도지사는 승인된 사업자가 당초 승인기준에 맞지 아니하게 된 경우에는 의료기관 사업자에 대하여 6개월 범위에서 일정한 기간(이하 “이행기간”이라 한다)을 정하여 그 기준을 갖출 것을 명하여야 한다.</a:t>
            </a:r>
          </a:p>
          <a:p>
            <a:pPr marL="0" indent="0">
              <a:buNone/>
            </a:pPr>
            <a:r>
              <a:rPr lang="ko-KR" altLang="en-US" dirty="0"/>
              <a:t>  ⑤ 도지사는 의료기관 사업자가 이행기간 내에 승인기준을 충족시키지 못한 경우 개설허가를 하여서는 아니 된다.</a:t>
            </a:r>
          </a:p>
          <a:p>
            <a:pPr marL="0" indent="0">
              <a:buNone/>
            </a:pPr>
            <a:r>
              <a:rPr lang="ko-KR" altLang="en-US" dirty="0"/>
              <a:t>  ⑥ 도지사는 미리 승인 받은 사업계획 내용의 일부를 변경하고자 하는 경우 제1항에 따른 사업계획 승인을 받아야 한다.  &lt;개정 2016.11.9.&gt;[제목개정 2011.3.9]</a:t>
            </a:r>
          </a:p>
        </p:txBody>
      </p:sp>
      <p:sp>
        <p:nvSpPr>
          <p:cNvPr id="9" name="제목 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 smtClean="0"/>
              <a:t>제 </a:t>
            </a:r>
            <a:r>
              <a:rPr lang="en-US" altLang="ko-KR" dirty="0" smtClean="0"/>
              <a:t>16</a:t>
            </a:r>
            <a:r>
              <a:rPr lang="ko-KR" altLang="en-US" dirty="0" smtClean="0"/>
              <a:t>조 </a:t>
            </a:r>
            <a:r>
              <a:rPr lang="en-US" altLang="ko-KR" dirty="0" smtClean="0"/>
              <a:t>(</a:t>
            </a:r>
            <a:r>
              <a:rPr lang="ko-KR" altLang="en-US" dirty="0" smtClean="0"/>
              <a:t>의료기관개설허가의 사전심사</a:t>
            </a:r>
            <a:r>
              <a:rPr lang="en-US" altLang="ko-KR" dirty="0" smtClean="0"/>
              <a:t>) </a:t>
            </a:r>
            <a:r>
              <a:rPr lang="ko-KR" altLang="en-US" dirty="0" smtClean="0"/>
              <a:t>요건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97043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ko-KR" altLang="en-US" dirty="0" err="1" smtClean="0"/>
              <a:t>박근혜정부</a:t>
            </a:r>
            <a:r>
              <a:rPr lang="ko-KR" altLang="en-US" dirty="0"/>
              <a:t> </a:t>
            </a:r>
            <a:r>
              <a:rPr lang="ko-KR" altLang="en-US" dirty="0" smtClean="0"/>
              <a:t>시기 정진엽 장관이 승인해준 제주 녹지국제병원의 사업 운영권은 국내 비영리법인인 미래의료재단 </a:t>
            </a:r>
            <a:r>
              <a:rPr lang="ko-KR" altLang="en-US" dirty="0" err="1" smtClean="0"/>
              <a:t>리드림의원과</a:t>
            </a:r>
            <a:r>
              <a:rPr lang="ko-KR" altLang="en-US" dirty="0" smtClean="0"/>
              <a:t> 매우 긴밀하게 연관돼 있음</a:t>
            </a:r>
            <a:r>
              <a:rPr lang="en-US" altLang="ko-KR" dirty="0" smtClean="0"/>
              <a:t>.</a:t>
            </a:r>
          </a:p>
          <a:p>
            <a:pPr marL="0" indent="0">
              <a:buNone/>
            </a:pPr>
            <a:r>
              <a:rPr lang="en-US" altLang="ko-KR" dirty="0" smtClean="0"/>
              <a:t> </a:t>
            </a:r>
          </a:p>
          <a:p>
            <a:r>
              <a:rPr lang="ko-KR" altLang="en-US" dirty="0" smtClean="0"/>
              <a:t>이는 내국인</a:t>
            </a:r>
            <a:r>
              <a:rPr lang="en-US" altLang="ko-KR" dirty="0" smtClean="0"/>
              <a:t>-</a:t>
            </a:r>
            <a:r>
              <a:rPr lang="ko-KR" altLang="en-US" dirty="0" smtClean="0"/>
              <a:t>국내법인 예외여야 하는 외국 영리병원 사업 허가 요건에 위배됨</a:t>
            </a:r>
            <a:r>
              <a:rPr lang="en-US" altLang="ko-KR" dirty="0"/>
              <a:t>.</a:t>
            </a:r>
            <a:endParaRPr lang="en-US" altLang="ko-KR" dirty="0" smtClean="0"/>
          </a:p>
          <a:p>
            <a:pPr marL="0" indent="0">
              <a:buNone/>
            </a:pPr>
            <a:endParaRPr lang="en-US" altLang="ko-KR" dirty="0" smtClean="0"/>
          </a:p>
          <a:p>
            <a:r>
              <a:rPr lang="ko-KR" altLang="en-US" dirty="0"/>
              <a:t>의료법인 미래의료재단 </a:t>
            </a:r>
            <a:r>
              <a:rPr lang="ko-KR" altLang="en-US" dirty="0" err="1" smtClean="0"/>
              <a:t>리드림의원</a:t>
            </a:r>
            <a:r>
              <a:rPr lang="ko-KR" altLang="en-US" dirty="0" smtClean="0"/>
              <a:t> 대표이자 건강기능식품을 의약품으로 연계</a:t>
            </a:r>
            <a:r>
              <a:rPr lang="en-US" altLang="ko-KR" dirty="0" smtClean="0"/>
              <a:t>, </a:t>
            </a:r>
            <a:r>
              <a:rPr lang="ko-KR" altLang="en-US" dirty="0" smtClean="0"/>
              <a:t>다단계 판매업을 운영하는 ㈜</a:t>
            </a:r>
            <a:r>
              <a:rPr lang="ko-KR" altLang="en-US" dirty="0" err="1" smtClean="0"/>
              <a:t>보타메디의</a:t>
            </a:r>
            <a:r>
              <a:rPr lang="ko-KR" altLang="en-US" dirty="0" smtClean="0"/>
              <a:t> 사장이기도 한 </a:t>
            </a:r>
            <a:r>
              <a:rPr lang="ko-KR" altLang="en-US" dirty="0" err="1" smtClean="0"/>
              <a:t>이행우</a:t>
            </a:r>
            <a:r>
              <a:rPr lang="ko-KR" altLang="en-US" dirty="0"/>
              <a:t> </a:t>
            </a:r>
            <a:r>
              <a:rPr lang="ko-KR" altLang="en-US" dirty="0" smtClean="0"/>
              <a:t>등과도 연계된 사업계획서 승인이라는 점에서 제주 보건의료 특례 등 조례 위반</a:t>
            </a:r>
            <a:r>
              <a:rPr lang="en-US" altLang="ko-KR" dirty="0" smtClean="0"/>
              <a:t>.</a:t>
            </a:r>
          </a:p>
          <a:p>
            <a:pPr marL="0" indent="0">
              <a:buNone/>
            </a:pPr>
            <a:endParaRPr lang="en-US" altLang="ko-KR" dirty="0" smtClean="0"/>
          </a:p>
          <a:p>
            <a:r>
              <a:rPr lang="ko-KR" altLang="en-US" dirty="0" smtClean="0"/>
              <a:t>도지사 허가만을 앞둔 녹지국제병원은 </a:t>
            </a:r>
            <a:r>
              <a:rPr lang="ko-KR" altLang="en-US" dirty="0" err="1" smtClean="0"/>
              <a:t>안종범수첩에서</a:t>
            </a:r>
            <a:r>
              <a:rPr lang="ko-KR" altLang="en-US" dirty="0" smtClean="0"/>
              <a:t> 보이듯이 박근혜와 그 실세들이 국내 의료법인들의 영리병원 진출을 위한 우회적 통로를 만들어주기 위한 것이 명백함</a:t>
            </a:r>
            <a:r>
              <a:rPr lang="en-US" altLang="ko-KR" dirty="0" smtClean="0"/>
              <a:t>. </a:t>
            </a:r>
            <a:r>
              <a:rPr lang="ko-KR" altLang="en-US" dirty="0" smtClean="0"/>
              <a:t>박근혜 </a:t>
            </a:r>
            <a:r>
              <a:rPr lang="ko-KR" altLang="en-US" dirty="0" smtClean="0">
                <a:solidFill>
                  <a:srgbClr val="C00000"/>
                </a:solidFill>
                <a:latin typeface="SM3신중고딕 03" panose="02020600000000000000" pitchFamily="18" charset="-127"/>
                <a:ea typeface="SM3신중고딕 03" panose="02020600000000000000" pitchFamily="18" charset="-127"/>
              </a:rPr>
              <a:t>의료적폐</a:t>
            </a:r>
            <a:r>
              <a:rPr lang="ko-KR" altLang="en-US" dirty="0" smtClean="0">
                <a:solidFill>
                  <a:srgbClr val="C00000"/>
                </a:solidFill>
              </a:rPr>
              <a:t> </a:t>
            </a:r>
            <a:r>
              <a:rPr lang="ko-KR" altLang="en-US" dirty="0" smtClean="0"/>
              <a:t>청산의 핵심인 제주 영리병원 사업 허가 승인은 철회되어야 함</a:t>
            </a:r>
            <a:r>
              <a:rPr lang="en-US" altLang="ko-KR" dirty="0" smtClean="0"/>
              <a:t>.</a:t>
            </a:r>
          </a:p>
          <a:p>
            <a:pPr marL="0" indent="0">
              <a:buNone/>
            </a:pPr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요약 및 결론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44976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681863"/>
            <a:ext cx="4051767" cy="4176464"/>
          </a:xfrm>
        </p:spPr>
      </p:pic>
      <p:pic>
        <p:nvPicPr>
          <p:cNvPr id="7" name="내용 개체 틀 6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681863"/>
            <a:ext cx="3960440" cy="4267417"/>
          </a:xfrm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별도 자료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0438573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광장">
  <a:themeElements>
    <a:clrScheme name="광장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광장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광장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547</TotalTime>
  <Words>765</Words>
  <Application>Microsoft Office PowerPoint</Application>
  <PresentationFormat>화면 슬라이드 쇼(4:3)</PresentationFormat>
  <Paragraphs>91</Paragraphs>
  <Slides>26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26</vt:i4>
      </vt:variant>
    </vt:vector>
  </HeadingPairs>
  <TitlesOfParts>
    <vt:vector size="35" baseType="lpstr">
      <vt:lpstr>HY견고딕</vt:lpstr>
      <vt:lpstr>SM3신중고딕 03</vt:lpstr>
      <vt:lpstr>굴림</vt:lpstr>
      <vt:lpstr>맑은 고딕</vt:lpstr>
      <vt:lpstr>Lucida Sans Unicode</vt:lpstr>
      <vt:lpstr>Verdana</vt:lpstr>
      <vt:lpstr>Wingdings 2</vt:lpstr>
      <vt:lpstr>Wingdings 3</vt:lpstr>
      <vt:lpstr>광장</vt:lpstr>
      <vt:lpstr>녹지국제병원 국내 비영리병원   우회진출 설명자료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박근혜 영리병원 추진의 흔적</vt:lpstr>
      <vt:lpstr> </vt:lpstr>
      <vt:lpstr>PowerPoint 프레젠테이션</vt:lpstr>
      <vt:lpstr>미래의료재단 대표 이행우</vt:lpstr>
      <vt:lpstr>PowerPoint 프레젠테이션</vt:lpstr>
      <vt:lpstr>헬시라이프/미래의료재단 - 이행우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제주특별자치도 보건의료 특례 등 조례 외국인 의료기관 개설 요건 위배</vt:lpstr>
      <vt:lpstr>제 16조 (의료기관개설허가의 사전심사) 요건 </vt:lpstr>
      <vt:lpstr>요약 및 결론</vt:lpstr>
      <vt:lpstr>별도 자료 </vt:lpstr>
    </vt:vector>
  </TitlesOfParts>
  <Company>R&amp;D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녹지국제병원 국내의료기관  우회진출 조사자료</dc:title>
  <dc:creator>Microsoft Corporation</dc:creator>
  <cp:lastModifiedBy>CHSC1</cp:lastModifiedBy>
  <cp:revision>58</cp:revision>
  <dcterms:created xsi:type="dcterms:W3CDTF">2006-10-05T04:04:58Z</dcterms:created>
  <dcterms:modified xsi:type="dcterms:W3CDTF">2017-12-12T05:04:48Z</dcterms:modified>
</cp:coreProperties>
</file>